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8" r:id="rId2"/>
    <p:sldId id="257" r:id="rId3"/>
    <p:sldId id="256" r:id="rId4"/>
    <p:sldId id="259" r:id="rId5"/>
    <p:sldId id="260" r:id="rId6"/>
    <p:sldId id="263" r:id="rId7"/>
    <p:sldId id="262" r:id="rId8"/>
    <p:sldId id="261" r:id="rId9"/>
    <p:sldId id="266" r:id="rId10"/>
    <p:sldId id="265" r:id="rId11"/>
    <p:sldId id="264" r:id="rId12"/>
    <p:sldId id="267" r:id="rId13"/>
    <p:sldId id="268" r:id="rId14"/>
    <p:sldId id="269" r:id="rId15"/>
    <p:sldId id="271" r:id="rId16"/>
    <p:sldId id="270" r:id="rId17"/>
    <p:sldId id="272" r:id="rId18"/>
    <p:sldId id="273" r:id="rId19"/>
    <p:sldId id="274"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3304BD-825B-4605-9A70-E5CD9533B421}" type="datetimeFigureOut">
              <a:rPr lang="ru-RU" smtClean="0"/>
              <a:pPr/>
              <a:t>15.02.2017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F8436E-76F9-414F-8AF1-AC901EC38B14}"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12</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13</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14</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15</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16</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17</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18</a:t>
            </a:fld>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19</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15.02.2017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15.02.2017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15.02.2017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15.02.2017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15.02.2017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15.02.2017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15.02.2017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15.02.2017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2.gif"/></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2.gif"/></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owerpointtemplates4u.com/wp-content/uploads/2011/04/free-animated-business-templates-640x463.jpg"/>
          <p:cNvPicPr>
            <a:picLocks noChangeAspect="1" noChangeArrowheads="1"/>
          </p:cNvPicPr>
          <p:nvPr/>
        </p:nvPicPr>
        <p:blipFill>
          <a:blip r:embed="rId3" cstate="print"/>
          <a:srcRect/>
          <a:stretch>
            <a:fillRect/>
          </a:stretch>
        </p:blipFill>
        <p:spPr bwMode="auto">
          <a:xfrm>
            <a:off x="0" y="0"/>
            <a:ext cx="9218984" cy="6858000"/>
          </a:xfrm>
          <a:prstGeom prst="rect">
            <a:avLst/>
          </a:prstGeom>
          <a:noFill/>
        </p:spPr>
      </p:pic>
      <p:pic>
        <p:nvPicPr>
          <p:cNvPr id="3" name="Picture 2" descr="http://stat18.privet.ru/lr/0a2ddef383a3e05a0037d9cdacb3ed10"/>
          <p:cNvPicPr>
            <a:picLocks noChangeAspect="1" noChangeArrowheads="1" noCrop="1"/>
          </p:cNvPicPr>
          <p:nvPr/>
        </p:nvPicPr>
        <p:blipFill>
          <a:blip r:embed="rId4" cstate="print"/>
          <a:srcRect/>
          <a:stretch>
            <a:fillRect/>
          </a:stretch>
        </p:blipFill>
        <p:spPr bwMode="auto">
          <a:xfrm>
            <a:off x="6286500" y="3467100"/>
            <a:ext cx="2857500" cy="3390900"/>
          </a:xfrm>
          <a:prstGeom prst="rect">
            <a:avLst/>
          </a:prstGeom>
          <a:noFill/>
        </p:spPr>
      </p:pic>
      <p:sp>
        <p:nvSpPr>
          <p:cNvPr id="4" name="Заголовок 3"/>
          <p:cNvSpPr>
            <a:spLocks noGrp="1"/>
          </p:cNvSpPr>
          <p:nvPr>
            <p:ph type="title"/>
          </p:nvPr>
        </p:nvSpPr>
        <p:spPr>
          <a:xfrm>
            <a:off x="539552" y="1628800"/>
            <a:ext cx="8229600" cy="1143000"/>
          </a:xfrm>
        </p:spPr>
        <p:txBody>
          <a:bodyPr>
            <a:noAutofit/>
          </a:bodyPr>
          <a:lstStyle/>
          <a:p>
            <a:r>
              <a:rPr lang="ru-RU" sz="4800" b="1" dirty="0" smtClean="0">
                <a:solidFill>
                  <a:srgbClr val="FF0000"/>
                </a:solidFill>
                <a:latin typeface="Arial Black" pitchFamily="34" charset="0"/>
              </a:rPr>
              <a:t>Причины и коррекция недостатков дикции у детей со стертой формой дизартрии</a:t>
            </a:r>
            <a:endParaRPr lang="ru-RU" sz="4800" dirty="0">
              <a:solidFill>
                <a:srgbClr val="FF0000"/>
              </a:solidFill>
              <a:latin typeface="Arial Black" pitchFamily="34" charset="0"/>
            </a:endParaRPr>
          </a:p>
        </p:txBody>
      </p:sp>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owerpointtemplates4u.com/wp-content/uploads/2011/04/free-animated-business-templates-640x463.jpg"/>
          <p:cNvPicPr>
            <a:picLocks noChangeAspect="1" noChangeArrowheads="1"/>
          </p:cNvPicPr>
          <p:nvPr/>
        </p:nvPicPr>
        <p:blipFill>
          <a:blip r:embed="rId3" cstate="print"/>
          <a:srcRect/>
          <a:stretch>
            <a:fillRect/>
          </a:stretch>
        </p:blipFill>
        <p:spPr bwMode="auto">
          <a:xfrm>
            <a:off x="0" y="0"/>
            <a:ext cx="9218984" cy="6858000"/>
          </a:xfrm>
          <a:prstGeom prst="rect">
            <a:avLst/>
          </a:prstGeom>
          <a:noFill/>
        </p:spPr>
      </p:pic>
      <p:sp>
        <p:nvSpPr>
          <p:cNvPr id="4" name="Заголовок 3"/>
          <p:cNvSpPr>
            <a:spLocks noGrp="1"/>
          </p:cNvSpPr>
          <p:nvPr>
            <p:ph type="title"/>
          </p:nvPr>
        </p:nvSpPr>
        <p:spPr>
          <a:xfrm>
            <a:off x="539552" y="1844824"/>
            <a:ext cx="8229600" cy="1143000"/>
          </a:xfrm>
        </p:spPr>
        <p:txBody>
          <a:bodyPr/>
          <a:lstStyle/>
          <a:p>
            <a:r>
              <a:rPr lang="ru-RU" b="1" dirty="0" smtClean="0">
                <a:solidFill>
                  <a:srgbClr val="C00000"/>
                </a:solidFill>
              </a:rPr>
              <a:t>3. Апраксия.</a:t>
            </a:r>
            <a:endParaRPr lang="ru-RU" b="1" dirty="0">
              <a:solidFill>
                <a:srgbClr val="C00000"/>
              </a:solidFill>
            </a:endParaRPr>
          </a:p>
        </p:txBody>
      </p:sp>
      <p:pic>
        <p:nvPicPr>
          <p:cNvPr id="5" name="Picture 2" descr="http://stat18.privet.ru/lr/0a2ddef383a3e05a0037d9cdacb3ed10"/>
          <p:cNvPicPr>
            <a:picLocks noChangeAspect="1" noChangeArrowheads="1" noCrop="1"/>
          </p:cNvPicPr>
          <p:nvPr/>
        </p:nvPicPr>
        <p:blipFill>
          <a:blip r:embed="rId4" cstate="print"/>
          <a:srcRect/>
          <a:stretch>
            <a:fillRect/>
          </a:stretch>
        </p:blipFill>
        <p:spPr bwMode="auto">
          <a:xfrm>
            <a:off x="5508104" y="2708920"/>
            <a:ext cx="2857500" cy="3390900"/>
          </a:xfrm>
          <a:prstGeom prst="rect">
            <a:avLst/>
          </a:prstGeom>
          <a:noFill/>
        </p:spPr>
      </p:pic>
    </p:spTree>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owerpointtemplates4u.com/wp-content/uploads/2011/04/free-animated-business-templates-640x463.jpg"/>
          <p:cNvPicPr>
            <a:picLocks noChangeAspect="1" noChangeArrowheads="1"/>
          </p:cNvPicPr>
          <p:nvPr/>
        </p:nvPicPr>
        <p:blipFill>
          <a:blip r:embed="rId3" cstate="print"/>
          <a:srcRect/>
          <a:stretch>
            <a:fillRect/>
          </a:stretch>
        </p:blipFill>
        <p:spPr bwMode="auto">
          <a:xfrm>
            <a:off x="0" y="0"/>
            <a:ext cx="9218984" cy="6858000"/>
          </a:xfrm>
          <a:prstGeom prst="rect">
            <a:avLst/>
          </a:prstGeom>
          <a:noFill/>
        </p:spPr>
      </p:pic>
      <p:sp>
        <p:nvSpPr>
          <p:cNvPr id="4" name="Заголовок 3"/>
          <p:cNvSpPr>
            <a:spLocks noGrp="1"/>
          </p:cNvSpPr>
          <p:nvPr>
            <p:ph type="title"/>
          </p:nvPr>
        </p:nvSpPr>
        <p:spPr>
          <a:xfrm>
            <a:off x="539552" y="2420888"/>
            <a:ext cx="8229600" cy="1143000"/>
          </a:xfrm>
        </p:spPr>
        <p:txBody>
          <a:bodyPr>
            <a:normAutofit fontScale="90000"/>
          </a:bodyPr>
          <a:lstStyle/>
          <a:p>
            <a:r>
              <a:rPr lang="ru-RU" b="1" dirty="0" smtClean="0">
                <a:solidFill>
                  <a:srgbClr val="C00000"/>
                </a:solidFill>
              </a:rPr>
              <a:t>При обследовании моторной функции артикуляционного аппарата данной категории детей отмечается возможность выполнения всех артикуляционных проб.</a:t>
            </a:r>
            <a:endParaRPr lang="ru-RU" b="1" dirty="0">
              <a:solidFill>
                <a:srgbClr val="C00000"/>
              </a:solidFill>
            </a:endParaRPr>
          </a:p>
        </p:txBody>
      </p:sp>
    </p:spTree>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owerpointtemplates4u.com/wp-content/uploads/2011/04/free-animated-business-templates-640x463.jpg"/>
          <p:cNvPicPr>
            <a:picLocks noChangeAspect="1" noChangeArrowheads="1"/>
          </p:cNvPicPr>
          <p:nvPr/>
        </p:nvPicPr>
        <p:blipFill>
          <a:blip r:embed="rId3" cstate="print"/>
          <a:srcRect/>
          <a:stretch>
            <a:fillRect/>
          </a:stretch>
        </p:blipFill>
        <p:spPr bwMode="auto">
          <a:xfrm>
            <a:off x="0" y="0"/>
            <a:ext cx="9218984" cy="6858000"/>
          </a:xfrm>
          <a:prstGeom prst="rect">
            <a:avLst/>
          </a:prstGeom>
          <a:noFill/>
        </p:spPr>
      </p:pic>
      <p:sp>
        <p:nvSpPr>
          <p:cNvPr id="4" name="Заголовок 3"/>
          <p:cNvSpPr>
            <a:spLocks noGrp="1"/>
          </p:cNvSpPr>
          <p:nvPr>
            <p:ph type="title"/>
          </p:nvPr>
        </p:nvSpPr>
        <p:spPr>
          <a:xfrm>
            <a:off x="611560" y="2708920"/>
            <a:ext cx="8229600" cy="1143000"/>
          </a:xfrm>
        </p:spPr>
        <p:txBody>
          <a:bodyPr>
            <a:normAutofit fontScale="90000"/>
          </a:bodyPr>
          <a:lstStyle/>
          <a:p>
            <a:r>
              <a:rPr lang="ru-RU" b="1" dirty="0" smtClean="0">
                <a:solidFill>
                  <a:srgbClr val="C00000"/>
                </a:solidFill>
              </a:rPr>
              <a:t>При анализе качества выполнения этих движений можно отметить: </a:t>
            </a:r>
            <a:r>
              <a:rPr lang="ru-RU" b="1" dirty="0" err="1" smtClean="0">
                <a:solidFill>
                  <a:srgbClr val="C00000"/>
                </a:solidFill>
              </a:rPr>
              <a:t>смазанность</a:t>
            </a:r>
            <a:r>
              <a:rPr lang="ru-RU" b="1" dirty="0" smtClean="0">
                <a:solidFill>
                  <a:srgbClr val="C00000"/>
                </a:solidFill>
              </a:rPr>
              <a:t>, нечеткость артикуляции, слабость напряжения мышц, аритмичность, снижение амплитуды движений, кратковременность удерживания определенной позы, снижение объема движений, быструю утомляемость мышц и др.</a:t>
            </a:r>
            <a:endParaRPr lang="ru-RU" b="1" dirty="0">
              <a:solidFill>
                <a:srgbClr val="C00000"/>
              </a:solidFill>
            </a:endParaRPr>
          </a:p>
        </p:txBody>
      </p:sp>
    </p:spTree>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owerpointtemplates4u.com/wp-content/uploads/2011/04/free-animated-business-templates-640x463.jpg"/>
          <p:cNvPicPr>
            <a:picLocks noChangeAspect="1" noChangeArrowheads="1"/>
          </p:cNvPicPr>
          <p:nvPr/>
        </p:nvPicPr>
        <p:blipFill>
          <a:blip r:embed="rId3" cstate="print"/>
          <a:srcRect/>
          <a:stretch>
            <a:fillRect/>
          </a:stretch>
        </p:blipFill>
        <p:spPr bwMode="auto">
          <a:xfrm>
            <a:off x="0" y="0"/>
            <a:ext cx="9218984" cy="6858000"/>
          </a:xfrm>
          <a:prstGeom prst="rect">
            <a:avLst/>
          </a:prstGeom>
          <a:noFill/>
        </p:spPr>
      </p:pic>
      <p:sp>
        <p:nvSpPr>
          <p:cNvPr id="4" name="Заголовок 3"/>
          <p:cNvSpPr>
            <a:spLocks noGrp="1"/>
          </p:cNvSpPr>
          <p:nvPr>
            <p:ph type="title"/>
          </p:nvPr>
        </p:nvSpPr>
        <p:spPr>
          <a:xfrm>
            <a:off x="611560" y="2708920"/>
            <a:ext cx="8229600" cy="1143000"/>
          </a:xfrm>
        </p:spPr>
        <p:txBody>
          <a:bodyPr>
            <a:normAutofit fontScale="90000"/>
          </a:bodyPr>
          <a:lstStyle/>
          <a:p>
            <a:r>
              <a:rPr lang="ru-RU" b="1" dirty="0" smtClean="0">
                <a:solidFill>
                  <a:srgbClr val="C00000"/>
                </a:solidFill>
              </a:rPr>
              <a:t>Таким образом, при функциональных нагрузках качество артикуляционных движений резко падает. Это и приводит во время речи к искажению звуков, смешению их и ухудшению в целом просодической стороны речи.</a:t>
            </a:r>
          </a:p>
        </p:txBody>
      </p:sp>
    </p:spTree>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owerpointtemplates4u.com/wp-content/uploads/2011/04/free-animated-business-templates-640x463.jpg"/>
          <p:cNvPicPr>
            <a:picLocks noChangeAspect="1" noChangeArrowheads="1"/>
          </p:cNvPicPr>
          <p:nvPr/>
        </p:nvPicPr>
        <p:blipFill>
          <a:blip r:embed="rId3" cstate="print"/>
          <a:srcRect/>
          <a:stretch>
            <a:fillRect/>
          </a:stretch>
        </p:blipFill>
        <p:spPr bwMode="auto">
          <a:xfrm>
            <a:off x="0" y="0"/>
            <a:ext cx="9218984" cy="6858000"/>
          </a:xfrm>
          <a:prstGeom prst="rect">
            <a:avLst/>
          </a:prstGeom>
          <a:noFill/>
        </p:spPr>
      </p:pic>
      <p:sp>
        <p:nvSpPr>
          <p:cNvPr id="4" name="Заголовок 3"/>
          <p:cNvSpPr>
            <a:spLocks noGrp="1"/>
          </p:cNvSpPr>
          <p:nvPr>
            <p:ph type="title"/>
          </p:nvPr>
        </p:nvSpPr>
        <p:spPr>
          <a:xfrm>
            <a:off x="0" y="2780928"/>
            <a:ext cx="9144000" cy="1143000"/>
          </a:xfrm>
        </p:spPr>
        <p:txBody>
          <a:bodyPr>
            <a:normAutofit fontScale="90000"/>
          </a:bodyPr>
          <a:lstStyle/>
          <a:p>
            <a:r>
              <a:rPr lang="ru-RU" b="1" dirty="0" smtClean="0">
                <a:solidFill>
                  <a:srgbClr val="C00000"/>
                </a:solidFill>
              </a:rPr>
              <a:t>Таким образом, даже при минимальных </a:t>
            </a:r>
            <a:r>
              <a:rPr lang="ru-RU" b="1" dirty="0" err="1" smtClean="0">
                <a:solidFill>
                  <a:srgbClr val="C00000"/>
                </a:solidFill>
              </a:rPr>
              <a:t>дизартрических</a:t>
            </a:r>
            <a:r>
              <a:rPr lang="ru-RU" b="1" dirty="0" smtClean="0">
                <a:solidFill>
                  <a:srgbClr val="C00000"/>
                </a:solidFill>
              </a:rPr>
              <a:t> расстройствах наблюдается недостаточная подвижность отдельных мышечных групп речевого аппарата, общая слабость иннервации мышц всего периферического речевого аппарата вследствие поражения тех или иных отделов нервной системы.</a:t>
            </a:r>
            <a:endParaRPr lang="ru-RU" b="1" dirty="0">
              <a:solidFill>
                <a:srgbClr val="C00000"/>
              </a:solidFill>
            </a:endParaRPr>
          </a:p>
        </p:txBody>
      </p:sp>
    </p:spTree>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анимашка с Днем Знаний!~Школьные открытки с 1 сентября"/>
          <p:cNvPicPr>
            <a:picLocks noChangeAspect="1" noChangeArrowheads="1" noCrop="1"/>
          </p:cNvPicPr>
          <p:nvPr/>
        </p:nvPicPr>
        <p:blipFill>
          <a:blip r:embed="rId3" cstate="print"/>
          <a:srcRect/>
          <a:stretch>
            <a:fillRect/>
          </a:stretch>
        </p:blipFill>
        <p:spPr bwMode="auto">
          <a:xfrm>
            <a:off x="0" y="-738335"/>
            <a:ext cx="9144000" cy="7596336"/>
          </a:xfrm>
          <a:prstGeom prst="rect">
            <a:avLst/>
          </a:prstGeom>
          <a:noFill/>
        </p:spPr>
      </p:pic>
      <p:sp>
        <p:nvSpPr>
          <p:cNvPr id="5" name="Заголовок 4"/>
          <p:cNvSpPr>
            <a:spLocks noGrp="1"/>
          </p:cNvSpPr>
          <p:nvPr>
            <p:ph type="title"/>
          </p:nvPr>
        </p:nvSpPr>
        <p:spPr>
          <a:xfrm>
            <a:off x="539552" y="4869160"/>
            <a:ext cx="8229600" cy="1143000"/>
          </a:xfrm>
        </p:spPr>
        <p:txBody>
          <a:bodyPr>
            <a:normAutofit fontScale="90000"/>
          </a:bodyPr>
          <a:lstStyle/>
          <a:p>
            <a:r>
              <a:rPr lang="ru-RU" b="1" dirty="0" smtClean="0">
                <a:solidFill>
                  <a:schemeClr val="bg1"/>
                </a:solidFill>
              </a:rPr>
              <a:t/>
            </a:r>
            <a:br>
              <a:rPr lang="ru-RU" b="1" dirty="0" smtClean="0">
                <a:solidFill>
                  <a:schemeClr val="bg1"/>
                </a:solidFill>
              </a:rPr>
            </a:br>
            <a:r>
              <a:rPr lang="ru-RU" b="1" dirty="0" smtClean="0">
                <a:solidFill>
                  <a:schemeClr val="bg1"/>
                </a:solidFill>
              </a:rPr>
              <a:t/>
            </a:r>
            <a:br>
              <a:rPr lang="ru-RU" b="1" dirty="0" smtClean="0">
                <a:solidFill>
                  <a:schemeClr val="bg1"/>
                </a:solidFill>
              </a:rPr>
            </a:br>
            <a:r>
              <a:rPr lang="ru-RU" b="1" dirty="0" smtClean="0">
                <a:solidFill>
                  <a:schemeClr val="bg1"/>
                </a:solidFill>
              </a:rPr>
              <a:t/>
            </a:r>
            <a:br>
              <a:rPr lang="ru-RU" b="1" dirty="0" smtClean="0">
                <a:solidFill>
                  <a:schemeClr val="bg1"/>
                </a:solidFill>
              </a:rPr>
            </a:br>
            <a:r>
              <a:rPr lang="ru-RU" b="1" dirty="0" smtClean="0"/>
              <a:t> </a:t>
            </a:r>
            <a:r>
              <a:rPr lang="ru-RU" sz="4800" b="1" dirty="0" smtClean="0">
                <a:solidFill>
                  <a:schemeClr val="bg1"/>
                </a:solidFill>
                <a:latin typeface="Arial Black" pitchFamily="34" charset="0"/>
              </a:rPr>
              <a:t>Коррекция недостатков дикции у детей со стертой дизартрией </a:t>
            </a:r>
            <a:r>
              <a:rPr lang="ru-RU" dirty="0" smtClean="0"/>
              <a:t/>
            </a:r>
            <a:br>
              <a:rPr lang="ru-RU" dirty="0" smtClean="0"/>
            </a:br>
            <a:r>
              <a:rPr lang="ru-RU" dirty="0" smtClean="0"/>
              <a:t/>
            </a:r>
            <a:br>
              <a:rPr lang="ru-RU" dirty="0" smtClean="0"/>
            </a:br>
            <a:r>
              <a:rPr lang="ru-RU" b="1" dirty="0" smtClean="0">
                <a:solidFill>
                  <a:schemeClr val="bg1"/>
                </a:solidFill>
              </a:rPr>
              <a:t> </a:t>
            </a:r>
            <a:r>
              <a:rPr lang="ru-RU" dirty="0" smtClean="0"/>
              <a:t/>
            </a:r>
            <a:br>
              <a:rPr lang="ru-RU" dirty="0" smtClean="0"/>
            </a:br>
            <a:endParaRPr lang="ru-RU" dirty="0"/>
          </a:p>
        </p:txBody>
      </p:sp>
    </p:spTree>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owerpointtemplates4u.com/wp-content/uploads/2011/04/free-animated-business-templates-640x463.jpg"/>
          <p:cNvPicPr>
            <a:picLocks noChangeAspect="1" noChangeArrowheads="1"/>
          </p:cNvPicPr>
          <p:nvPr/>
        </p:nvPicPr>
        <p:blipFill>
          <a:blip r:embed="rId3" cstate="print"/>
          <a:srcRect/>
          <a:stretch>
            <a:fillRect/>
          </a:stretch>
        </p:blipFill>
        <p:spPr bwMode="auto">
          <a:xfrm>
            <a:off x="0" y="0"/>
            <a:ext cx="9218984" cy="6858000"/>
          </a:xfrm>
          <a:prstGeom prst="rect">
            <a:avLst/>
          </a:prstGeom>
          <a:noFill/>
        </p:spPr>
      </p:pic>
      <p:sp>
        <p:nvSpPr>
          <p:cNvPr id="4" name="Заголовок 3"/>
          <p:cNvSpPr>
            <a:spLocks noGrp="1"/>
          </p:cNvSpPr>
          <p:nvPr>
            <p:ph type="title"/>
          </p:nvPr>
        </p:nvSpPr>
        <p:spPr>
          <a:xfrm>
            <a:off x="0" y="2780928"/>
            <a:ext cx="9144000" cy="1143000"/>
          </a:xfrm>
        </p:spPr>
        <p:txBody>
          <a:bodyPr>
            <a:normAutofit fontScale="90000"/>
          </a:bodyPr>
          <a:lstStyle/>
          <a:p>
            <a:r>
              <a:rPr lang="ru-RU" b="1" dirty="0" smtClean="0">
                <a:solidFill>
                  <a:srgbClr val="C00000"/>
                </a:solidFill>
              </a:rPr>
              <a:t>Коррекция недостатков дикции у детей со стертой дизартрией включает в себя снятие мышечных зажимов в органах артикуляции, артикуляционные упражнения, дыхательную гимнастику, голосовые упражнения и </a:t>
            </a:r>
            <a:r>
              <a:rPr lang="ru-RU" b="1" dirty="0" err="1" smtClean="0">
                <a:solidFill>
                  <a:srgbClr val="C00000"/>
                </a:solidFill>
              </a:rPr>
              <a:t>распевки</a:t>
            </a:r>
            <a:r>
              <a:rPr lang="ru-RU" b="1" dirty="0" smtClean="0">
                <a:solidFill>
                  <a:srgbClr val="C00000"/>
                </a:solidFill>
              </a:rPr>
              <a:t>, тренинг гласных и согласных звуков, слогов, слов, </a:t>
            </a:r>
            <a:r>
              <a:rPr lang="ru-RU" b="1" dirty="0" err="1" smtClean="0">
                <a:solidFill>
                  <a:srgbClr val="C00000"/>
                </a:solidFill>
              </a:rPr>
              <a:t>чистоговорок</a:t>
            </a:r>
            <a:r>
              <a:rPr lang="ru-RU" b="1" dirty="0" smtClean="0">
                <a:solidFill>
                  <a:srgbClr val="C00000"/>
                </a:solidFill>
              </a:rPr>
              <a:t> и скороговорок.</a:t>
            </a:r>
            <a:endParaRPr lang="ru-RU" b="1" dirty="0">
              <a:solidFill>
                <a:srgbClr val="C00000"/>
              </a:solidFill>
            </a:endParaRPr>
          </a:p>
        </p:txBody>
      </p:sp>
    </p:spTree>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owerpointtemplates4u.com/wp-content/uploads/2011/04/free-animated-business-templates-640x463.jpg"/>
          <p:cNvPicPr>
            <a:picLocks noChangeAspect="1" noChangeArrowheads="1"/>
          </p:cNvPicPr>
          <p:nvPr/>
        </p:nvPicPr>
        <p:blipFill>
          <a:blip r:embed="rId3" cstate="print"/>
          <a:srcRect/>
          <a:stretch>
            <a:fillRect/>
          </a:stretch>
        </p:blipFill>
        <p:spPr bwMode="auto">
          <a:xfrm>
            <a:off x="0" y="0"/>
            <a:ext cx="9218984" cy="6858000"/>
          </a:xfrm>
          <a:prstGeom prst="rect">
            <a:avLst/>
          </a:prstGeom>
          <a:noFill/>
        </p:spPr>
      </p:pic>
      <p:sp>
        <p:nvSpPr>
          <p:cNvPr id="4" name="Заголовок 3"/>
          <p:cNvSpPr>
            <a:spLocks noGrp="1"/>
          </p:cNvSpPr>
          <p:nvPr>
            <p:ph type="title"/>
          </p:nvPr>
        </p:nvSpPr>
        <p:spPr>
          <a:xfrm>
            <a:off x="251520" y="2780928"/>
            <a:ext cx="8640960" cy="1143000"/>
          </a:xfrm>
        </p:spPr>
        <p:txBody>
          <a:bodyPr>
            <a:normAutofit fontScale="90000"/>
          </a:bodyPr>
          <a:lstStyle/>
          <a:p>
            <a:r>
              <a:rPr lang="ru-RU" b="1" dirty="0" smtClean="0">
                <a:solidFill>
                  <a:srgbClr val="C00000"/>
                </a:solidFill>
              </a:rPr>
              <a:t>Для детей с повышенным мышечным тонусом в артикуляционной мускулатуре предлагаются упражнения на расслабление напряженных мышц языка, губ.</a:t>
            </a:r>
            <a:endParaRPr lang="ru-RU" b="1" dirty="0">
              <a:solidFill>
                <a:srgbClr val="C00000"/>
              </a:solidFill>
            </a:endParaRPr>
          </a:p>
        </p:txBody>
      </p:sp>
    </p:spTree>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owerpointtemplates4u.com/wp-content/uploads/2011/04/free-animated-business-templates-640x463.jpg"/>
          <p:cNvPicPr>
            <a:picLocks noChangeAspect="1" noChangeArrowheads="1"/>
          </p:cNvPicPr>
          <p:nvPr/>
        </p:nvPicPr>
        <p:blipFill>
          <a:blip r:embed="rId3" cstate="print"/>
          <a:srcRect/>
          <a:stretch>
            <a:fillRect/>
          </a:stretch>
        </p:blipFill>
        <p:spPr bwMode="auto">
          <a:xfrm>
            <a:off x="0" y="0"/>
            <a:ext cx="9218984" cy="6858000"/>
          </a:xfrm>
          <a:prstGeom prst="rect">
            <a:avLst/>
          </a:prstGeom>
          <a:noFill/>
        </p:spPr>
      </p:pic>
      <p:sp>
        <p:nvSpPr>
          <p:cNvPr id="4" name="Заголовок 3"/>
          <p:cNvSpPr>
            <a:spLocks noGrp="1"/>
          </p:cNvSpPr>
          <p:nvPr>
            <p:ph type="title"/>
          </p:nvPr>
        </p:nvSpPr>
        <p:spPr>
          <a:xfrm>
            <a:off x="251520" y="2780928"/>
            <a:ext cx="8640960" cy="1143000"/>
          </a:xfrm>
        </p:spPr>
        <p:txBody>
          <a:bodyPr>
            <a:normAutofit fontScale="90000"/>
          </a:bodyPr>
          <a:lstStyle/>
          <a:p>
            <a:r>
              <a:rPr lang="ru-RU" b="1" dirty="0" smtClean="0">
                <a:solidFill>
                  <a:srgbClr val="C00000"/>
                </a:solidFill>
              </a:rPr>
              <a:t>В случае пониженного мышечного тонуса детям с легкой степенью дизартрии предлагаются задания на активизацию, укрепление </a:t>
            </a:r>
            <a:r>
              <a:rPr lang="ru-RU" b="1" dirty="0" err="1" smtClean="0">
                <a:solidFill>
                  <a:srgbClr val="C00000"/>
                </a:solidFill>
              </a:rPr>
              <a:t>паретичных</a:t>
            </a:r>
            <a:r>
              <a:rPr lang="ru-RU" b="1" dirty="0" smtClean="0">
                <a:solidFill>
                  <a:srgbClr val="C00000"/>
                </a:solidFill>
              </a:rPr>
              <a:t> мышц.</a:t>
            </a:r>
            <a:endParaRPr lang="ru-RU" b="1" dirty="0">
              <a:solidFill>
                <a:srgbClr val="C00000"/>
              </a:solidFill>
            </a:endParaRPr>
          </a:p>
        </p:txBody>
      </p:sp>
    </p:spTree>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4" descr="http://www.isok.ru/img/full/eea4e5d578b8f3f409ba5bcfcc2a26e8.gif"/>
          <p:cNvPicPr>
            <a:picLocks noChangeAspect="1" noChangeArrowheads="1" noCrop="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owerpointtemplates4u.com/wp-content/uploads/2011/04/free-animated-business-templates-640x463.jpg"/>
          <p:cNvPicPr>
            <a:picLocks noChangeAspect="1" noChangeArrowheads="1"/>
          </p:cNvPicPr>
          <p:nvPr/>
        </p:nvPicPr>
        <p:blipFill>
          <a:blip r:embed="rId3" cstate="print"/>
          <a:srcRect/>
          <a:stretch>
            <a:fillRect/>
          </a:stretch>
        </p:blipFill>
        <p:spPr bwMode="auto">
          <a:xfrm>
            <a:off x="0" y="0"/>
            <a:ext cx="9218984" cy="6858000"/>
          </a:xfrm>
          <a:prstGeom prst="rect">
            <a:avLst/>
          </a:prstGeom>
          <a:noFill/>
        </p:spPr>
      </p:pic>
      <p:sp>
        <p:nvSpPr>
          <p:cNvPr id="4" name="Заголовок 3"/>
          <p:cNvSpPr>
            <a:spLocks noGrp="1"/>
          </p:cNvSpPr>
          <p:nvPr>
            <p:ph type="title"/>
          </p:nvPr>
        </p:nvSpPr>
        <p:spPr>
          <a:xfrm>
            <a:off x="611560" y="3068960"/>
            <a:ext cx="8229600" cy="1143000"/>
          </a:xfrm>
        </p:spPr>
        <p:txBody>
          <a:bodyPr>
            <a:normAutofit fontScale="90000"/>
          </a:bodyPr>
          <a:lstStyle/>
          <a:p>
            <a:r>
              <a:rPr lang="ru-RU" b="1" dirty="0" smtClean="0">
                <a:solidFill>
                  <a:srgbClr val="C00000"/>
                </a:solidFill>
                <a:latin typeface="Arial Black" pitchFamily="34" charset="0"/>
              </a:rPr>
              <a:t>Консультация </a:t>
            </a:r>
            <a:br>
              <a:rPr lang="ru-RU" b="1" dirty="0" smtClean="0">
                <a:solidFill>
                  <a:srgbClr val="C00000"/>
                </a:solidFill>
                <a:latin typeface="Arial Black" pitchFamily="34" charset="0"/>
              </a:rPr>
            </a:br>
            <a:r>
              <a:rPr lang="ru-RU" b="1" dirty="0" smtClean="0">
                <a:solidFill>
                  <a:srgbClr val="C00000"/>
                </a:solidFill>
                <a:latin typeface="Arial Black" pitchFamily="34" charset="0"/>
              </a:rPr>
              <a:t>для МО учителей начальных классов</a:t>
            </a:r>
            <a:br>
              <a:rPr lang="ru-RU" b="1" dirty="0" smtClean="0">
                <a:solidFill>
                  <a:srgbClr val="C00000"/>
                </a:solidFill>
                <a:latin typeface="Arial Black" pitchFamily="34" charset="0"/>
              </a:rPr>
            </a:br>
            <a:r>
              <a:rPr lang="ru-RU" b="1" dirty="0" smtClean="0">
                <a:solidFill>
                  <a:srgbClr val="C00000"/>
                </a:solidFill>
                <a:latin typeface="Arial Black" pitchFamily="34" charset="0"/>
              </a:rPr>
              <a:t> </a:t>
            </a:r>
            <a:br>
              <a:rPr lang="ru-RU" b="1" dirty="0" smtClean="0">
                <a:solidFill>
                  <a:srgbClr val="C00000"/>
                </a:solidFill>
                <a:latin typeface="Arial Black" pitchFamily="34" charset="0"/>
              </a:rPr>
            </a:br>
            <a:r>
              <a:rPr lang="ru-RU" b="1" i="1" dirty="0" smtClean="0">
                <a:solidFill>
                  <a:srgbClr val="C00000"/>
                </a:solidFill>
              </a:rPr>
              <a:t>Подготовила учитель-логопед </a:t>
            </a:r>
            <a:r>
              <a:rPr lang="ru-RU" b="1" i="1" dirty="0" smtClean="0">
                <a:solidFill>
                  <a:srgbClr val="C00000"/>
                </a:solidFill>
              </a:rPr>
              <a:t> Ануфриева Н.В.</a:t>
            </a:r>
            <a:endParaRPr lang="ru-RU" i="1" dirty="0">
              <a:solidFill>
                <a:srgbClr val="C00000"/>
              </a:solidFill>
            </a:endParaRPr>
          </a:p>
        </p:txBody>
      </p:sp>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анимашка с Днем Знаний!~Школьные открытки с 1 сентября"/>
          <p:cNvPicPr>
            <a:picLocks noChangeAspect="1" noChangeArrowheads="1" noCrop="1"/>
          </p:cNvPicPr>
          <p:nvPr/>
        </p:nvPicPr>
        <p:blipFill>
          <a:blip r:embed="rId3" cstate="print"/>
          <a:srcRect/>
          <a:stretch>
            <a:fillRect/>
          </a:stretch>
        </p:blipFill>
        <p:spPr bwMode="auto">
          <a:xfrm>
            <a:off x="0" y="-738335"/>
            <a:ext cx="9144000" cy="7596336"/>
          </a:xfrm>
          <a:prstGeom prst="rect">
            <a:avLst/>
          </a:prstGeom>
          <a:noFill/>
        </p:spPr>
      </p:pic>
      <p:sp>
        <p:nvSpPr>
          <p:cNvPr id="5" name="Заголовок 4"/>
          <p:cNvSpPr>
            <a:spLocks noGrp="1"/>
          </p:cNvSpPr>
          <p:nvPr>
            <p:ph type="title"/>
          </p:nvPr>
        </p:nvSpPr>
        <p:spPr>
          <a:xfrm>
            <a:off x="539552" y="4869160"/>
            <a:ext cx="8229600" cy="1143000"/>
          </a:xfrm>
        </p:spPr>
        <p:txBody>
          <a:bodyPr>
            <a:normAutofit fontScale="90000"/>
          </a:bodyPr>
          <a:lstStyle/>
          <a:p>
            <a:r>
              <a:rPr lang="ru-RU" b="1" dirty="0" smtClean="0">
                <a:solidFill>
                  <a:schemeClr val="bg1"/>
                </a:solidFill>
              </a:rPr>
              <a:t/>
            </a:r>
            <a:br>
              <a:rPr lang="ru-RU" b="1" dirty="0" smtClean="0">
                <a:solidFill>
                  <a:schemeClr val="bg1"/>
                </a:solidFill>
              </a:rPr>
            </a:br>
            <a:r>
              <a:rPr lang="ru-RU" b="1" dirty="0" smtClean="0">
                <a:solidFill>
                  <a:schemeClr val="bg1"/>
                </a:solidFill>
              </a:rPr>
              <a:t/>
            </a:r>
            <a:br>
              <a:rPr lang="ru-RU" b="1" dirty="0" smtClean="0">
                <a:solidFill>
                  <a:schemeClr val="bg1"/>
                </a:solidFill>
              </a:rPr>
            </a:br>
            <a:r>
              <a:rPr lang="ru-RU" b="1" dirty="0" smtClean="0">
                <a:solidFill>
                  <a:schemeClr val="bg1"/>
                </a:solidFill>
              </a:rPr>
              <a:t/>
            </a:r>
            <a:br>
              <a:rPr lang="ru-RU" b="1" dirty="0" smtClean="0">
                <a:solidFill>
                  <a:schemeClr val="bg1"/>
                </a:solidFill>
              </a:rPr>
            </a:br>
            <a:r>
              <a:rPr lang="ru-RU" b="1" dirty="0" smtClean="0"/>
              <a:t> </a:t>
            </a:r>
            <a:r>
              <a:rPr lang="ru-RU" sz="4900" b="1" dirty="0" smtClean="0">
                <a:solidFill>
                  <a:schemeClr val="bg1"/>
                </a:solidFill>
                <a:latin typeface="Arial Black" pitchFamily="34" charset="0"/>
              </a:rPr>
              <a:t>Причины нечеткой дикции у детей с дизартрией</a:t>
            </a:r>
            <a:r>
              <a:rPr lang="ru-RU" dirty="0" smtClean="0"/>
              <a:t/>
            </a:r>
            <a:br>
              <a:rPr lang="ru-RU" dirty="0" smtClean="0"/>
            </a:br>
            <a:r>
              <a:rPr lang="ru-RU" dirty="0" smtClean="0"/>
              <a:t/>
            </a:r>
            <a:br>
              <a:rPr lang="ru-RU" dirty="0" smtClean="0"/>
            </a:br>
            <a:r>
              <a:rPr lang="ru-RU" b="1" dirty="0" smtClean="0">
                <a:solidFill>
                  <a:schemeClr val="bg1"/>
                </a:solidFill>
              </a:rPr>
              <a:t> </a:t>
            </a:r>
            <a:r>
              <a:rPr lang="ru-RU" dirty="0" smtClean="0"/>
              <a:t/>
            </a:r>
            <a:br>
              <a:rPr lang="ru-RU" dirty="0" smtClean="0"/>
            </a:br>
            <a:endParaRPr lang="ru-RU" dirty="0"/>
          </a:p>
        </p:txBody>
      </p:sp>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owerpointtemplates4u.com/wp-content/uploads/2011/04/free-animated-business-templates-640x463.jpg"/>
          <p:cNvPicPr>
            <a:picLocks noChangeAspect="1" noChangeArrowheads="1"/>
          </p:cNvPicPr>
          <p:nvPr/>
        </p:nvPicPr>
        <p:blipFill>
          <a:blip r:embed="rId3" cstate="print"/>
          <a:srcRect/>
          <a:stretch>
            <a:fillRect/>
          </a:stretch>
        </p:blipFill>
        <p:spPr bwMode="auto">
          <a:xfrm>
            <a:off x="0" y="0"/>
            <a:ext cx="9218984" cy="6858000"/>
          </a:xfrm>
          <a:prstGeom prst="rect">
            <a:avLst/>
          </a:prstGeom>
          <a:noFill/>
        </p:spPr>
      </p:pic>
      <p:sp>
        <p:nvSpPr>
          <p:cNvPr id="5" name="Заголовок 4"/>
          <p:cNvSpPr>
            <a:spLocks noGrp="1"/>
          </p:cNvSpPr>
          <p:nvPr>
            <p:ph type="title"/>
          </p:nvPr>
        </p:nvSpPr>
        <p:spPr>
          <a:xfrm>
            <a:off x="539552" y="1988840"/>
            <a:ext cx="8229600" cy="1143000"/>
          </a:xfrm>
        </p:spPr>
        <p:txBody>
          <a:bodyPr>
            <a:noAutofit/>
          </a:bodyPr>
          <a:lstStyle/>
          <a:p>
            <a:r>
              <a:rPr lang="ru-RU" sz="6000" b="1" dirty="0" smtClean="0">
                <a:solidFill>
                  <a:srgbClr val="C00000"/>
                </a:solidFill>
              </a:rPr>
              <a:t>Дикция –</a:t>
            </a:r>
            <a:r>
              <a:rPr lang="ru-RU" sz="6000" dirty="0" smtClean="0">
                <a:solidFill>
                  <a:srgbClr val="C00000"/>
                </a:solidFill>
              </a:rPr>
              <a:t> отчетливое произнесение звуков и слов с правильной артикуляцией.</a:t>
            </a:r>
            <a:endParaRPr lang="ru-RU" sz="6000" dirty="0">
              <a:solidFill>
                <a:srgbClr val="C00000"/>
              </a:solidFill>
            </a:endParaRPr>
          </a:p>
        </p:txBody>
      </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owerpointtemplates4u.com/wp-content/uploads/2011/04/free-animated-business-templates-640x463.jpg"/>
          <p:cNvPicPr>
            <a:picLocks noChangeAspect="1" noChangeArrowheads="1"/>
          </p:cNvPicPr>
          <p:nvPr/>
        </p:nvPicPr>
        <p:blipFill>
          <a:blip r:embed="rId3" cstate="print"/>
          <a:srcRect/>
          <a:stretch>
            <a:fillRect/>
          </a:stretch>
        </p:blipFill>
        <p:spPr bwMode="auto">
          <a:xfrm>
            <a:off x="0" y="0"/>
            <a:ext cx="9218984" cy="6858000"/>
          </a:xfrm>
          <a:prstGeom prst="rect">
            <a:avLst/>
          </a:prstGeom>
          <a:noFill/>
        </p:spPr>
      </p:pic>
      <p:sp>
        <p:nvSpPr>
          <p:cNvPr id="4" name="Заголовок 3"/>
          <p:cNvSpPr>
            <a:spLocks noGrp="1"/>
          </p:cNvSpPr>
          <p:nvPr>
            <p:ph type="title"/>
          </p:nvPr>
        </p:nvSpPr>
        <p:spPr>
          <a:xfrm>
            <a:off x="539552" y="2132856"/>
            <a:ext cx="8229600" cy="1143000"/>
          </a:xfrm>
        </p:spPr>
        <p:txBody>
          <a:bodyPr>
            <a:normAutofit fontScale="90000"/>
          </a:bodyPr>
          <a:lstStyle/>
          <a:p>
            <a:r>
              <a:rPr lang="ru-RU" b="1" dirty="0" smtClean="0">
                <a:solidFill>
                  <a:srgbClr val="C00000"/>
                </a:solidFill>
              </a:rPr>
              <a:t>У детей с диагнозом стертая дизартрия отмечается </a:t>
            </a:r>
            <a:r>
              <a:rPr lang="ru-RU" b="1" dirty="0" err="1" smtClean="0">
                <a:solidFill>
                  <a:srgbClr val="C00000"/>
                </a:solidFill>
              </a:rPr>
              <a:t>смазанность</a:t>
            </a:r>
            <a:r>
              <a:rPr lang="ru-RU" b="1" dirty="0" smtClean="0">
                <a:solidFill>
                  <a:srgbClr val="C00000"/>
                </a:solidFill>
              </a:rPr>
              <a:t>, размытость, нечеткость артикуляции, которые особенно резко обнаруживаются в потоке речи.</a:t>
            </a:r>
            <a:endParaRPr lang="ru-RU" b="1" dirty="0">
              <a:solidFill>
                <a:srgbClr val="C00000"/>
              </a:solidFill>
            </a:endParaRPr>
          </a:p>
        </p:txBody>
      </p:sp>
    </p:spTree>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owerpointtemplates4u.com/wp-content/uploads/2011/04/free-animated-business-templates-640x463.jpg"/>
          <p:cNvPicPr>
            <a:picLocks noChangeAspect="1" noChangeArrowheads="1"/>
          </p:cNvPicPr>
          <p:nvPr/>
        </p:nvPicPr>
        <p:blipFill>
          <a:blip r:embed="rId3" cstate="print"/>
          <a:srcRect/>
          <a:stretch>
            <a:fillRect/>
          </a:stretch>
        </p:blipFill>
        <p:spPr bwMode="auto">
          <a:xfrm>
            <a:off x="0" y="0"/>
            <a:ext cx="9218984" cy="6858000"/>
          </a:xfrm>
          <a:prstGeom prst="rect">
            <a:avLst/>
          </a:prstGeom>
          <a:noFill/>
        </p:spPr>
      </p:pic>
      <p:sp>
        <p:nvSpPr>
          <p:cNvPr id="4" name="Заголовок 3"/>
          <p:cNvSpPr>
            <a:spLocks noGrp="1"/>
          </p:cNvSpPr>
          <p:nvPr>
            <p:ph type="title"/>
          </p:nvPr>
        </p:nvSpPr>
        <p:spPr>
          <a:xfrm>
            <a:off x="395536" y="2492896"/>
            <a:ext cx="8229600" cy="1143000"/>
          </a:xfrm>
        </p:spPr>
        <p:txBody>
          <a:bodyPr>
            <a:normAutofit fontScale="90000"/>
          </a:bodyPr>
          <a:lstStyle/>
          <a:p>
            <a:r>
              <a:rPr lang="ru-RU" b="1" dirty="0" smtClean="0">
                <a:solidFill>
                  <a:srgbClr val="C00000"/>
                </a:solidFill>
              </a:rPr>
              <a:t>Дети, имеющие стертую дизартрию, нуждаются в длительной, систематической индивидуальной логопедической, медицинской, психолого-педагогической помощи.</a:t>
            </a:r>
            <a:r>
              <a:rPr lang="ru-RU" dirty="0" smtClean="0"/>
              <a:t/>
            </a:r>
            <a:br>
              <a:rPr lang="ru-RU" dirty="0" smtClean="0"/>
            </a:br>
            <a:endParaRPr lang="ru-RU" dirty="0"/>
          </a:p>
        </p:txBody>
      </p:sp>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owerpointtemplates4u.com/wp-content/uploads/2011/04/free-animated-business-templates-640x463.jpg"/>
          <p:cNvPicPr>
            <a:picLocks noChangeAspect="1" noChangeArrowheads="1"/>
          </p:cNvPicPr>
          <p:nvPr/>
        </p:nvPicPr>
        <p:blipFill>
          <a:blip r:embed="rId3" cstate="print"/>
          <a:srcRect/>
          <a:stretch>
            <a:fillRect/>
          </a:stretch>
        </p:blipFill>
        <p:spPr bwMode="auto">
          <a:xfrm>
            <a:off x="0" y="0"/>
            <a:ext cx="9218984" cy="6858000"/>
          </a:xfrm>
          <a:prstGeom prst="rect">
            <a:avLst/>
          </a:prstGeom>
          <a:noFill/>
        </p:spPr>
      </p:pic>
      <p:sp>
        <p:nvSpPr>
          <p:cNvPr id="4" name="Заголовок 3"/>
          <p:cNvSpPr>
            <a:spLocks noGrp="1"/>
          </p:cNvSpPr>
          <p:nvPr>
            <p:ph type="title"/>
          </p:nvPr>
        </p:nvSpPr>
        <p:spPr>
          <a:xfrm>
            <a:off x="611560" y="2420888"/>
            <a:ext cx="8229600" cy="1143000"/>
          </a:xfrm>
        </p:spPr>
        <p:txBody>
          <a:bodyPr>
            <a:normAutofit fontScale="90000"/>
          </a:bodyPr>
          <a:lstStyle/>
          <a:p>
            <a:r>
              <a:rPr lang="ru-RU" b="1" dirty="0" smtClean="0">
                <a:solidFill>
                  <a:srgbClr val="C00000"/>
                </a:solidFill>
              </a:rPr>
              <a:t>У детей со стертой дизартрией выявляются патологические особенности в артикуляционном аппарате. </a:t>
            </a:r>
            <a:r>
              <a:rPr lang="ru-RU" dirty="0" smtClean="0"/>
              <a:t/>
            </a:r>
            <a:br>
              <a:rPr lang="ru-RU" dirty="0" smtClean="0"/>
            </a:br>
            <a:endParaRPr lang="ru-RU" dirty="0"/>
          </a:p>
        </p:txBody>
      </p:sp>
    </p:spTree>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owerpointtemplates4u.com/wp-content/uploads/2011/04/free-animated-business-templates-640x463.jpg"/>
          <p:cNvPicPr>
            <a:picLocks noChangeAspect="1" noChangeArrowheads="1"/>
          </p:cNvPicPr>
          <p:nvPr/>
        </p:nvPicPr>
        <p:blipFill>
          <a:blip r:embed="rId3" cstate="print"/>
          <a:srcRect/>
          <a:stretch>
            <a:fillRect/>
          </a:stretch>
        </p:blipFill>
        <p:spPr bwMode="auto">
          <a:xfrm>
            <a:off x="0" y="0"/>
            <a:ext cx="9218984" cy="6858000"/>
          </a:xfrm>
          <a:prstGeom prst="rect">
            <a:avLst/>
          </a:prstGeom>
          <a:noFill/>
        </p:spPr>
      </p:pic>
      <p:sp>
        <p:nvSpPr>
          <p:cNvPr id="4" name="Заголовок 3"/>
          <p:cNvSpPr>
            <a:spLocks noGrp="1"/>
          </p:cNvSpPr>
          <p:nvPr>
            <p:ph type="title"/>
          </p:nvPr>
        </p:nvSpPr>
        <p:spPr>
          <a:xfrm>
            <a:off x="539552" y="1988840"/>
            <a:ext cx="8229600" cy="1143000"/>
          </a:xfrm>
        </p:spPr>
        <p:txBody>
          <a:bodyPr>
            <a:normAutofit fontScale="90000"/>
          </a:bodyPr>
          <a:lstStyle/>
          <a:p>
            <a:r>
              <a:rPr lang="ru-RU" b="1" dirty="0" smtClean="0">
                <a:solidFill>
                  <a:srgbClr val="C00000"/>
                </a:solidFill>
              </a:rPr>
              <a:t>1. </a:t>
            </a:r>
            <a:r>
              <a:rPr lang="ru-RU" b="1" dirty="0" err="1" smtClean="0">
                <a:solidFill>
                  <a:srgbClr val="C00000"/>
                </a:solidFill>
              </a:rPr>
              <a:t>Паретичность</a:t>
            </a:r>
            <a:r>
              <a:rPr lang="ru-RU" b="1" dirty="0" smtClean="0">
                <a:solidFill>
                  <a:srgbClr val="C00000"/>
                </a:solidFill>
              </a:rPr>
              <a:t> мышц органов артикуляции.</a:t>
            </a:r>
            <a:endParaRPr lang="ru-RU" b="1" dirty="0">
              <a:solidFill>
                <a:srgbClr val="C00000"/>
              </a:solidFill>
            </a:endParaRPr>
          </a:p>
        </p:txBody>
      </p:sp>
      <p:pic>
        <p:nvPicPr>
          <p:cNvPr id="5" name="Picture 2" descr="http://stat18.privet.ru/lr/0a2ddef383a3e05a0037d9cdacb3ed10"/>
          <p:cNvPicPr>
            <a:picLocks noChangeAspect="1" noChangeArrowheads="1" noCrop="1"/>
          </p:cNvPicPr>
          <p:nvPr/>
        </p:nvPicPr>
        <p:blipFill>
          <a:blip r:embed="rId4" cstate="print"/>
          <a:srcRect/>
          <a:stretch>
            <a:fillRect/>
          </a:stretch>
        </p:blipFill>
        <p:spPr bwMode="auto">
          <a:xfrm>
            <a:off x="5796136" y="2852936"/>
            <a:ext cx="2857500" cy="3390900"/>
          </a:xfrm>
          <a:prstGeom prst="rect">
            <a:avLst/>
          </a:prstGeom>
          <a:noFill/>
        </p:spPr>
      </p:pic>
    </p:spTree>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owerpointtemplates4u.com/wp-content/uploads/2011/04/free-animated-business-templates-640x463.jpg"/>
          <p:cNvPicPr>
            <a:picLocks noChangeAspect="1" noChangeArrowheads="1"/>
          </p:cNvPicPr>
          <p:nvPr/>
        </p:nvPicPr>
        <p:blipFill>
          <a:blip r:embed="rId3" cstate="print"/>
          <a:srcRect/>
          <a:stretch>
            <a:fillRect/>
          </a:stretch>
        </p:blipFill>
        <p:spPr bwMode="auto">
          <a:xfrm>
            <a:off x="0" y="0"/>
            <a:ext cx="9218984" cy="6858000"/>
          </a:xfrm>
          <a:prstGeom prst="rect">
            <a:avLst/>
          </a:prstGeom>
          <a:noFill/>
        </p:spPr>
      </p:pic>
      <p:sp>
        <p:nvSpPr>
          <p:cNvPr id="4" name="Заголовок 3"/>
          <p:cNvSpPr>
            <a:spLocks noGrp="1"/>
          </p:cNvSpPr>
          <p:nvPr>
            <p:ph type="title"/>
          </p:nvPr>
        </p:nvSpPr>
        <p:spPr>
          <a:xfrm>
            <a:off x="539552" y="1916832"/>
            <a:ext cx="8229600" cy="1143000"/>
          </a:xfrm>
        </p:spPr>
        <p:txBody>
          <a:bodyPr>
            <a:normAutofit fontScale="90000"/>
          </a:bodyPr>
          <a:lstStyle/>
          <a:p>
            <a:r>
              <a:rPr lang="ru-RU" b="1" dirty="0" smtClean="0">
                <a:solidFill>
                  <a:srgbClr val="C00000"/>
                </a:solidFill>
              </a:rPr>
              <a:t>2. </a:t>
            </a:r>
            <a:r>
              <a:rPr lang="ru-RU" b="1" dirty="0" err="1" smtClean="0">
                <a:solidFill>
                  <a:srgbClr val="C00000"/>
                </a:solidFill>
              </a:rPr>
              <a:t>Спастичность</a:t>
            </a:r>
            <a:r>
              <a:rPr lang="ru-RU" b="1" dirty="0" smtClean="0">
                <a:solidFill>
                  <a:srgbClr val="C00000"/>
                </a:solidFill>
              </a:rPr>
              <a:t> мышц органов артикуляции.</a:t>
            </a:r>
            <a:endParaRPr lang="ru-RU" b="1" dirty="0">
              <a:solidFill>
                <a:srgbClr val="C00000"/>
              </a:solidFill>
            </a:endParaRPr>
          </a:p>
        </p:txBody>
      </p:sp>
      <p:pic>
        <p:nvPicPr>
          <p:cNvPr id="5" name="Picture 2" descr="http://stat18.privet.ru/lr/0a2ddef383a3e05a0037d9cdacb3ed10"/>
          <p:cNvPicPr>
            <a:picLocks noChangeAspect="1" noChangeArrowheads="1" noCrop="1"/>
          </p:cNvPicPr>
          <p:nvPr/>
        </p:nvPicPr>
        <p:blipFill>
          <a:blip r:embed="rId4" cstate="print"/>
          <a:srcRect/>
          <a:stretch>
            <a:fillRect/>
          </a:stretch>
        </p:blipFill>
        <p:spPr bwMode="auto">
          <a:xfrm>
            <a:off x="5652120" y="2780928"/>
            <a:ext cx="2857500" cy="3390900"/>
          </a:xfrm>
          <a:prstGeom prst="rect">
            <a:avLst/>
          </a:prstGeom>
          <a:noFill/>
        </p:spPr>
      </p:pic>
    </p:spTree>
  </p:cSld>
  <p:clrMapOvr>
    <a:masterClrMapping/>
  </p:clrMapOvr>
  <p:transition spd="slow">
    <p:push dir="u"/>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315</Words>
  <Application>Microsoft Office PowerPoint</Application>
  <PresentationFormat>Экран (4:3)</PresentationFormat>
  <Paragraphs>37</Paragraphs>
  <Slides>19</Slides>
  <Notes>19</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19</vt:i4>
      </vt:variant>
    </vt:vector>
  </HeadingPairs>
  <TitlesOfParts>
    <vt:vector size="23" baseType="lpstr">
      <vt:lpstr>Arial</vt:lpstr>
      <vt:lpstr>Arial Black</vt:lpstr>
      <vt:lpstr>Calibri</vt:lpstr>
      <vt:lpstr>Тема Office</vt:lpstr>
      <vt:lpstr>Причины и коррекция недостатков дикции у детей со стертой формой дизартрии</vt:lpstr>
      <vt:lpstr>Консультация  для МО учителей начальных классов   Подготовила учитель-логопед  Ануфриева Н.В.</vt:lpstr>
      <vt:lpstr>    Причины нечеткой дикции у детей с дизартрией    </vt:lpstr>
      <vt:lpstr>Дикция – отчетливое произнесение звуков и слов с правильной артикуляцией.</vt:lpstr>
      <vt:lpstr>У детей с диагнозом стертая дизартрия отмечается смазанность, размытость, нечеткость артикуляции, которые особенно резко обнаруживаются в потоке речи.</vt:lpstr>
      <vt:lpstr>Дети, имеющие стертую дизартрию, нуждаются в длительной, систематической индивидуальной логопедической, медицинской, психолого-педагогической помощи. </vt:lpstr>
      <vt:lpstr>У детей со стертой дизартрией выявляются патологические особенности в артикуляционном аппарате.  </vt:lpstr>
      <vt:lpstr>1. Паретичность мышц органов артикуляции.</vt:lpstr>
      <vt:lpstr>2. Спастичность мышц органов артикуляции.</vt:lpstr>
      <vt:lpstr>3. Апраксия.</vt:lpstr>
      <vt:lpstr>При обследовании моторной функции артикуляционного аппарата данной категории детей отмечается возможность выполнения всех артикуляционных проб.</vt:lpstr>
      <vt:lpstr>При анализе качества выполнения этих движений можно отметить: смазанность, нечеткость артикуляции, слабость напряжения мышц, аритмичность, снижение амплитуды движений, кратковременность удерживания определенной позы, снижение объема движений, быструю утомляемость мышц и др.</vt:lpstr>
      <vt:lpstr>Таким образом, при функциональных нагрузках качество артикуляционных движений резко падает. Это и приводит во время речи к искажению звуков, смешению их и ухудшению в целом просодической стороны речи.</vt:lpstr>
      <vt:lpstr>Таким образом, даже при минимальных дизартрических расстройствах наблюдается недостаточная подвижность отдельных мышечных групп речевого аппарата, общая слабость иннервации мышц всего периферического речевого аппарата вследствие поражения тех или иных отделов нервной системы.</vt:lpstr>
      <vt:lpstr>    Коррекция недостатков дикции у детей со стертой дизартрией     </vt:lpstr>
      <vt:lpstr>Коррекция недостатков дикции у детей со стертой дизартрией включает в себя снятие мышечных зажимов в органах артикуляции, артикуляционные упражнения, дыхательную гимнастику, голосовые упражнения и распевки, тренинг гласных и согласных звуков, слогов, слов, чистоговорок и скороговорок.</vt:lpstr>
      <vt:lpstr>Для детей с повышенным мышечным тонусом в артикуляционной мускулатуре предлагаются упражнения на расслабление напряженных мышц языка, губ.</vt:lpstr>
      <vt:lpstr>В случае пониженного мышечного тонуса детям с легкой степенью дизартрии предлагаются задания на активизацию, укрепление паретичных мышц.</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Причины и коррекция недостатков дикции у детей со стертой формой дизартрии</dc:title>
  <dc:creator>Светлана</dc:creator>
  <cp:lastModifiedBy>Наташа</cp:lastModifiedBy>
  <cp:revision>9</cp:revision>
  <dcterms:created xsi:type="dcterms:W3CDTF">2014-02-06T15:40:17Z</dcterms:created>
  <dcterms:modified xsi:type="dcterms:W3CDTF">2017-02-15T11:16:35Z</dcterms:modified>
</cp:coreProperties>
</file>