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0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80FFC-1B9D-4887-AB66-2D3D15FF45B5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38B4C-F7A7-4765-AF88-93C2777F6A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chitel.edu54.ru/sites/default/files/upload/2010/12/1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анимашки"/>
          <p:cNvPicPr>
            <a:picLocks noChangeAspect="1" noChangeArrowheads="1" noCrop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3590636"/>
            <a:ext cx="3960439" cy="326736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Arial Black" pitchFamily="34" charset="0"/>
              </a:rPr>
              <a:t>Развитие и обогащение словаря ребёнка</a:t>
            </a:r>
            <a:endParaRPr lang="ru-RU" sz="6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364" name="Picture 4" descr="http://shkola45orel.edusite.ru/images/010.png"/>
          <p:cNvPicPr>
            <a:picLocks noChangeAspect="1" noChangeArrowheads="1"/>
          </p:cNvPicPr>
          <p:nvPr/>
        </p:nvPicPr>
        <p:blipFill>
          <a:blip r:embed="rId4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6228184" y="3969714"/>
            <a:ext cx="2664296" cy="28882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9912" y="4365104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Учитель-логопед МБОУ «</a:t>
            </a:r>
            <a:r>
              <a:rPr lang="ru-RU" sz="2800" dirty="0" err="1" smtClean="0">
                <a:solidFill>
                  <a:schemeClr val="bg1"/>
                </a:solidFill>
              </a:rPr>
              <a:t>Кромская</a:t>
            </a:r>
            <a:r>
              <a:rPr lang="ru-RU" sz="2800" dirty="0" smtClean="0">
                <a:solidFill>
                  <a:schemeClr val="bg1"/>
                </a:solidFill>
              </a:rPr>
              <a:t> НОШ»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Ануфриева Н.В.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ms.mts.ru/datas/000/037/37762_thumb.gif"/>
          <p:cNvPicPr>
            <a:picLocks noChangeAspect="1" noChangeArrowheads="1" noCrop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4990617" y="188640"/>
            <a:ext cx="4153384" cy="633028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564904"/>
            <a:ext cx="5580112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Не упускайте малейшего повода что-то обсудить с вашим ребёнком.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ms.mts.ru/datas1/000/001/256/1256626_thumb.gif"/>
          <p:cNvPicPr>
            <a:picLocks noChangeAspect="1" noChangeArrowheads="1" noCrop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6408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«Подбери словечко»</a:t>
            </a:r>
            <a:b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9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900" b="1" dirty="0" smtClean="0">
                <a:solidFill>
                  <a:srgbClr val="FFFF00"/>
                </a:solidFill>
                <a:latin typeface="Arial Black" pitchFamily="34" charset="0"/>
              </a:rPr>
              <a:t>Яблоко какое? </a:t>
            </a:r>
            <a:r>
              <a:rPr lang="ru-RU" sz="49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900" b="1" dirty="0" smtClean="0">
                <a:solidFill>
                  <a:schemeClr val="bg1"/>
                </a:solidFill>
                <a:latin typeface="Arial Black" pitchFamily="34" charset="0"/>
              </a:rPr>
              <a:t>сладкое, сочное, круглое, большое, блестящее, спелое, душистое, жёлтое, тяжёлое, вымытое, чистое, червивое, гнилое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5604" name="Picture 4" descr="http://www.yoursmileys.ru/gsmile/candy/g07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634711">
            <a:off x="509476" y="1241767"/>
            <a:ext cx="1019175" cy="1009650"/>
          </a:xfrm>
          <a:prstGeom prst="rect">
            <a:avLst/>
          </a:prstGeom>
          <a:noFill/>
        </p:spPr>
      </p:pic>
      <p:pic>
        <p:nvPicPr>
          <p:cNvPr id="25606" name="Picture 6" descr="http://www.yoursmileys.ru/gsmile/candy/g07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4368" y="5661248"/>
            <a:ext cx="1019175" cy="1009650"/>
          </a:xfrm>
          <a:prstGeom prst="rect">
            <a:avLst/>
          </a:prstGeom>
          <a:noFill/>
        </p:spPr>
      </p:pic>
      <p:pic>
        <p:nvPicPr>
          <p:cNvPr id="25608" name="Picture 8" descr="http://www.yoursmileys.ru/gsmile/candy/g07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894174">
            <a:off x="4067944" y="764704"/>
            <a:ext cx="1019175" cy="1009650"/>
          </a:xfrm>
          <a:prstGeom prst="rect">
            <a:avLst/>
          </a:prstGeom>
          <a:noFill/>
        </p:spPr>
      </p:pic>
      <p:pic>
        <p:nvPicPr>
          <p:cNvPr id="25610" name="Picture 10" descr="http://www.yoursmileys.ru/gsmile/candy/g07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23528" y="5661248"/>
            <a:ext cx="1019175" cy="1009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«Сравни два яблока»</a:t>
            </a:r>
            <a:endParaRPr lang="ru-RU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9698" name="Picture 2" descr="http://img0.liveinternet.ru/images/attach/c/2/72/614/72614201_jabloko.gif"/>
          <p:cNvPicPr>
            <a:picLocks noChangeAspect="1" noChangeArrowheads="1" noCrop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251519" y="2060848"/>
            <a:ext cx="3957463" cy="4104456"/>
          </a:xfrm>
          <a:prstGeom prst="rect">
            <a:avLst/>
          </a:prstGeom>
          <a:noFill/>
        </p:spPr>
      </p:pic>
      <p:pic>
        <p:nvPicPr>
          <p:cNvPr id="4" name="Picture 8" descr="http://www.yoursmileys.ru/gsmile/candy/g0710.gif"/>
          <p:cNvPicPr>
            <a:picLocks noChangeAspect="1" noChangeArrowheads="1" noCrop="1"/>
          </p:cNvPicPr>
          <p:nvPr/>
        </p:nvPicPr>
        <p:blipFill>
          <a:blip r:embed="rId4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4427984" y="1988840"/>
            <a:ext cx="4143178" cy="410445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0.liveinternet.ru/images/attach/b/3/19/140/19140781_1591181_orange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4008" cy="3429000"/>
          </a:xfrm>
          <a:prstGeom prst="rect">
            <a:avLst/>
          </a:prstGeom>
          <a:noFill/>
        </p:spPr>
      </p:pic>
      <p:pic>
        <p:nvPicPr>
          <p:cNvPr id="4" name="Picture 2" descr="http://img0.liveinternet.ru/images/attach/b/3/19/140/19140781_1591181_orange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0"/>
            <a:ext cx="4644008" cy="3356992"/>
          </a:xfrm>
          <a:prstGeom prst="rect">
            <a:avLst/>
          </a:prstGeom>
          <a:noFill/>
        </p:spPr>
      </p:pic>
      <p:pic>
        <p:nvPicPr>
          <p:cNvPr id="5" name="Picture 2" descr="http://img0.liveinternet.ru/images/attach/b/3/19/140/19140781_1591181_orange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429000"/>
            <a:ext cx="4644008" cy="3429000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b/3/19/140/19140781_1591181_orange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3356992"/>
            <a:ext cx="4644008" cy="3501008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79512" y="54868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На прогулке расширяйте словарь ребёнка по темам «Одежда», «Обувь», «Осень», «Зима», «Весна», «Лето», «Игрушки», «Город», «Транспорт», «Птицы».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098" name="Picture 2" descr="http://gifportal.ru/data/smiles/angel-119.gif"/>
          <p:cNvPicPr>
            <a:picLocks noChangeAspect="1" noChangeArrowheads="1" noCrop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1916832"/>
            <a:ext cx="2339752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://img1.liveinternet.ru/images/attach/c/1/62/297/62297931_1280860480_12416436_fondvertfonetoile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4572000" cy="3563888"/>
          </a:xfrm>
          <a:prstGeom prst="rect">
            <a:avLst/>
          </a:prstGeom>
          <a:noFill/>
        </p:spPr>
      </p:pic>
      <p:pic>
        <p:nvPicPr>
          <p:cNvPr id="10" name="Picture 8" descr="http://img1.liveinternet.ru/images/attach/c/1/62/297/62297931_1280860480_12416436_fondvertfonetoile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0"/>
            <a:ext cx="4572000" cy="3563888"/>
          </a:xfrm>
          <a:prstGeom prst="rect">
            <a:avLst/>
          </a:prstGeom>
          <a:noFill/>
        </p:spPr>
      </p:pic>
      <p:pic>
        <p:nvPicPr>
          <p:cNvPr id="11" name="Picture 8" descr="http://img1.liveinternet.ru/images/attach/c/1/62/297/62297931_1280860480_12416436_fondvertfonetoile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294112"/>
            <a:ext cx="4572000" cy="3563888"/>
          </a:xfrm>
          <a:prstGeom prst="rect">
            <a:avLst/>
          </a:prstGeom>
          <a:noFill/>
        </p:spPr>
      </p:pic>
      <p:pic>
        <p:nvPicPr>
          <p:cNvPr id="12" name="Picture 8" descr="http://img1.liveinternet.ru/images/attach/c/1/62/297/62297931_1280860480_12416436_fondvertfonetoile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3294112"/>
            <a:ext cx="4572000" cy="3563888"/>
          </a:xfrm>
          <a:prstGeom prst="rect">
            <a:avLst/>
          </a:prstGeom>
          <a:noFill/>
        </p:spPr>
      </p:pic>
      <p:sp>
        <p:nvSpPr>
          <p:cNvPr id="14" name="Заголовок 5"/>
          <p:cNvSpPr txBox="1">
            <a:spLocks/>
          </p:cNvSpPr>
          <p:nvPr/>
        </p:nvSpPr>
        <p:spPr>
          <a:xfrm>
            <a:off x="-756592" y="2708920"/>
            <a:ext cx="8532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Новые, незнакомые ребёнку слова следует объяснить, повторить несколько раз.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1754" name="Picture 10" descr="http://www.topglobus.ru/skin/smile/s6123.gif"/>
          <p:cNvPicPr>
            <a:picLocks noChangeAspect="1" noChangeArrowheads="1" noCrop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5940152" y="2636912"/>
            <a:ext cx="3178042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шадка пасется на лугу"/>
          <p:cNvPicPr>
            <a:picLocks noChangeAspect="1" noChangeArrowheads="1" noCrop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Вслушивайтесь в звуки улицы и природы.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1.liveinternet.ru/images/attach/c/3/77/227/77227361_Skazochmir_1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52735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784976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Ребёнку будут интересны игры: «О чём рассказала улица?», «Помолчи и расскажи, что услышал», «Внимательные ушки», «Кто позвал?».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6952"/>
            <a:ext cx="550810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Black" pitchFamily="34" charset="0"/>
              </a:rPr>
              <a:t>Рассматривание сезонной одежды поможет обогатить словарь по темам «Одежда» и «Обувь».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31746" name="Picture 2" descr="http://stat18.privet.ru/lr/0a2b71ba719da570633e9b2fad28815a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4283968" y="0"/>
            <a:ext cx="4860032" cy="650066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otiki.ucoz.ru/_ph/3/2/77148432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0" y="5301208"/>
            <a:ext cx="9324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На кухне можно развивать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словарь ребёнка по темам: «Семья», «Овощи», «Фрукты», «Посуда», Продукты питания», «Бытовая техника».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.allday.ru/uploads/posts/2009-11/1257712224_03700104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 rot="283520">
            <a:off x="1203980" y="203609"/>
            <a:ext cx="5112568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Не ограничивайтесь примитивным бытовым словарём, предлагайте ребёнку всё новые и новые слова.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.liveinternet.ru/images/attach/c/1/62/297/62297929_1280860450_12416269_fondetoilevert.gif"/>
          <p:cNvPicPr>
            <a:picLocks noChangeAspect="1" noChangeArrowheads="1" noCrop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4788024" cy="3501008"/>
          </a:xfrm>
          <a:prstGeom prst="rect">
            <a:avLst/>
          </a:prstGeom>
          <a:noFill/>
        </p:spPr>
      </p:pic>
      <p:pic>
        <p:nvPicPr>
          <p:cNvPr id="4" name="Picture 2" descr="http://img0.liveinternet.ru/images/attach/c/1/62/297/62297929_1280860450_12416269_fondetoilevert.gif"/>
          <p:cNvPicPr>
            <a:picLocks noChangeAspect="1" noChangeArrowheads="1" noCrop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3356992"/>
            <a:ext cx="4788024" cy="3501008"/>
          </a:xfrm>
          <a:prstGeom prst="rect">
            <a:avLst/>
          </a:prstGeom>
          <a:noFill/>
        </p:spPr>
      </p:pic>
      <p:pic>
        <p:nvPicPr>
          <p:cNvPr id="5" name="Picture 2" descr="http://img0.liveinternet.ru/images/attach/c/1/62/297/62297929_1280860450_12416269_fondetoilevert.gif"/>
          <p:cNvPicPr>
            <a:picLocks noChangeAspect="1" noChangeArrowheads="1" noCrop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4355976" y="3356992"/>
            <a:ext cx="4788024" cy="3501008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c/1/62/297/62297929_1280860450_12416269_fondetoilevert.gif"/>
          <p:cNvPicPr>
            <a:picLocks noChangeAspect="1" noChangeArrowheads="1" noCrop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4355976" y="0"/>
            <a:ext cx="4788024" cy="350100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71296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Arial Black" pitchFamily="34" charset="0"/>
              </a:rPr>
              <a:t>Одна из основных особенностей детей с интеллектуальным недоразвитием – бедность активного и пассивного словаря. </a:t>
            </a:r>
            <a:endParaRPr lang="ru-RU" sz="5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7412" name="Picture 4" descr="картин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66800" cy="933450"/>
          </a:xfrm>
          <a:prstGeom prst="rect">
            <a:avLst/>
          </a:prstGeom>
          <a:noFill/>
        </p:spPr>
      </p:pic>
      <p:pic>
        <p:nvPicPr>
          <p:cNvPr id="17414" name="Picture 6" descr="картин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733256"/>
            <a:ext cx="1066800" cy="933450"/>
          </a:xfrm>
          <a:prstGeom prst="rect">
            <a:avLst/>
          </a:prstGeom>
          <a:noFill/>
        </p:spPr>
      </p:pic>
      <p:pic>
        <p:nvPicPr>
          <p:cNvPr id="17416" name="Picture 8" descr="картин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0"/>
            <a:ext cx="1066800" cy="933450"/>
          </a:xfrm>
          <a:prstGeom prst="rect">
            <a:avLst/>
          </a:prstGeom>
          <a:noFill/>
        </p:spPr>
      </p:pic>
      <p:pic>
        <p:nvPicPr>
          <p:cNvPr id="17418" name="Picture 10" descr="картин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7200" y="0"/>
            <a:ext cx="1066800" cy="933450"/>
          </a:xfrm>
          <a:prstGeom prst="rect">
            <a:avLst/>
          </a:prstGeom>
          <a:noFill/>
        </p:spPr>
      </p:pic>
      <p:pic>
        <p:nvPicPr>
          <p:cNvPr id="17420" name="Picture 12" descr="картин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5733256"/>
            <a:ext cx="1066800" cy="933450"/>
          </a:xfrm>
          <a:prstGeom prst="rect">
            <a:avLst/>
          </a:prstGeom>
          <a:noFill/>
        </p:spPr>
      </p:pic>
      <p:pic>
        <p:nvPicPr>
          <p:cNvPr id="17422" name="Picture 14" descr="картин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7200" y="5733256"/>
            <a:ext cx="1066800" cy="933450"/>
          </a:xfrm>
          <a:prstGeom prst="rect">
            <a:avLst/>
          </a:prstGeom>
          <a:noFill/>
        </p:spPr>
      </p:pic>
      <p:pic>
        <p:nvPicPr>
          <p:cNvPr id="17424" name="Picture 16" descr="картин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284984"/>
            <a:ext cx="1066800" cy="933450"/>
          </a:xfrm>
          <a:prstGeom prst="rect">
            <a:avLst/>
          </a:prstGeom>
          <a:noFill/>
        </p:spPr>
      </p:pic>
      <p:pic>
        <p:nvPicPr>
          <p:cNvPr id="17426" name="Picture 18" descr="картин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5733256"/>
            <a:ext cx="1066800" cy="933450"/>
          </a:xfrm>
          <a:prstGeom prst="rect">
            <a:avLst/>
          </a:prstGeom>
          <a:noFill/>
        </p:spPr>
      </p:pic>
      <p:pic>
        <p:nvPicPr>
          <p:cNvPr id="17428" name="Picture 20" descr="картин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5733256"/>
            <a:ext cx="1066800" cy="933450"/>
          </a:xfrm>
          <a:prstGeom prst="rect">
            <a:avLst/>
          </a:prstGeom>
          <a:noFill/>
        </p:spPr>
      </p:pic>
      <p:pic>
        <p:nvPicPr>
          <p:cNvPr id="17430" name="Picture 22" descr="картин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0"/>
            <a:ext cx="1066800" cy="933450"/>
          </a:xfrm>
          <a:prstGeom prst="rect">
            <a:avLst/>
          </a:prstGeom>
          <a:noFill/>
        </p:spPr>
      </p:pic>
      <p:pic>
        <p:nvPicPr>
          <p:cNvPr id="17432" name="Picture 24" descr="картин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0"/>
            <a:ext cx="1066800" cy="933450"/>
          </a:xfrm>
          <a:prstGeom prst="rect">
            <a:avLst/>
          </a:prstGeom>
          <a:noFill/>
        </p:spPr>
      </p:pic>
      <p:pic>
        <p:nvPicPr>
          <p:cNvPr id="17434" name="Picture 26" descr="картин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7200" y="3356992"/>
            <a:ext cx="1066800" cy="933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45.radikal.ru/i110/1008/ae/4b43087cb99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979"/>
            <a:ext cx="9144000" cy="6860979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3356992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Старайтесь, чтобы ребенок запоминал и повторял слова за вами. 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43.radikal.ru/i100/1008/b2/bf06bf82d96a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20962583">
            <a:off x="817648" y="1724548"/>
            <a:ext cx="505090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Называйте свойства (цвет, форму, размер, вкус) продуктов. 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004.radikal.ru/i208/1008/6c/827086ce38bc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20941784">
            <a:off x="740912" y="2441793"/>
            <a:ext cx="5626968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Задавайте ребёнку </a:t>
            </a:r>
            <a:r>
              <a:rPr lang="ru-RU" sz="6000" b="1" dirty="0" err="1" smtClean="0">
                <a:solidFill>
                  <a:schemeClr val="bg1"/>
                </a:solidFill>
                <a:latin typeface="Arial Black" pitchFamily="34" charset="0"/>
              </a:rPr>
              <a:t>соответ-ствующие</a:t>
            </a:r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 вопросы.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074.radikal.ru/1008/dd/1f455e17997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1268760"/>
            <a:ext cx="57606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ОБЯЗАТЕЛЬНО называйте все свои действия, показывайте ребёнку, что и как вы делаете. 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08.radikal.ru/i181/1008/75/627edec23899t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-1" y="0"/>
            <a:ext cx="9144001" cy="7533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996952"/>
            <a:ext cx="97930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Подводите ребенка к тому, чтобы он повторял ваши слова.   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Arial Black" pitchFamily="34" charset="0"/>
              </a:rPr>
              <a:t>Поручите ребенку посильную помощь на кухне.</a:t>
            </a: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</a:rPr>
              <a:t> </a:t>
            </a:r>
            <a:endParaRPr lang="ru-RU" sz="6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9940" name="Picture 4" descr="http://s10.rimg.info/5282a6f6dad24816ee7db5156b67c9e3.gif"/>
          <p:cNvPicPr>
            <a:picLocks noChangeAspect="1" noChangeArrowheads="1" noCrop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2627784" y="2433736"/>
            <a:ext cx="5385089" cy="442426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0070C0"/>
                </a:solidFill>
                <a:latin typeface="Arial Black" pitchFamily="34" charset="0"/>
              </a:rPr>
              <a:t>В деятельности речевой материал усваивается значительно быстрее.</a:t>
            </a:r>
            <a:r>
              <a:rPr lang="ru-RU" sz="48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ru-RU" sz="4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" name="Picture 2" descr="http://vlasihina.ucoz.ru/Karjinki/pitanie.gif"/>
          <p:cNvPicPr>
            <a:picLocks noChangeAspect="1" noChangeArrowheads="1" noCrop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4972058" y="2852936"/>
            <a:ext cx="4171942" cy="4005064"/>
          </a:xfrm>
          <a:prstGeom prst="rect">
            <a:avLst/>
          </a:prstGeom>
          <a:noFill/>
        </p:spPr>
      </p:pic>
      <p:pic>
        <p:nvPicPr>
          <p:cNvPr id="40962" name="Picture 2" descr="http://s8.rimg.info/b38df9dd8a9cfae2c6930e288f68c1ae.gif"/>
          <p:cNvPicPr>
            <a:picLocks noChangeAspect="1" noChangeArrowheads="1" noCrop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1187624" y="2989415"/>
            <a:ext cx="2736304" cy="384991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irgif.com/fony/fon-6.gif"/>
          <p:cNvPicPr>
            <a:picLocks noChangeAspect="1" noChangeArrowheads="1" noCrop="1"/>
          </p:cNvPicPr>
          <p:nvPr/>
        </p:nvPicPr>
        <p:blipFill>
          <a:blip r:embed="rId2" cstate="email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2936"/>
            <a:ext cx="5508104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>Поощряйте любую речевую активность ребенка.</a:t>
            </a:r>
            <a:endParaRPr lang="ru-RU" sz="5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1990" name="Picture 6" descr="http://s17.rimg.info/5936de24bd9bf6e9aaec81ffd5c60ffa.gif"/>
          <p:cNvPicPr>
            <a:picLocks noChangeAspect="1" noChangeArrowheads="1" noCrop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5004048" y="187779"/>
            <a:ext cx="3960440" cy="66702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0.liveinternet.ru/images/attach/c/1/62/297/62297760_1280857249_2e9850319664.gif"/>
          <p:cNvPicPr>
            <a:picLocks noChangeAspect="1" noChangeArrowheads="1" noCrop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Речевые игры: «Четвёртый лишний», «Чего не стало?», «Что поменялось местами?», «Подбери пару», «Кому что подходит?», «Назови ласково», «Преврати в огромное», «Угадай, о чём я говорю», «Скажи наоборот».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Игра "Шаги»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10" descr="http://www.topglobus.ru/skin/smile/s6123.gif"/>
          <p:cNvPicPr>
            <a:picLocks noChangeAspect="1" noChangeArrowheads="1" noCrop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051720" y="1412776"/>
            <a:ext cx="4548962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roshkolu.ru/content/media/pic/std/1000000/415000/414558-6d4085a0ef373382.gif"/>
          <p:cNvPicPr>
            <a:picLocks noChangeAspect="1" noChangeArrowheads="1" noCrop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4644008" cy="3429000"/>
          </a:xfrm>
          <a:prstGeom prst="rect">
            <a:avLst/>
          </a:prstGeom>
          <a:noFill/>
        </p:spPr>
      </p:pic>
      <p:pic>
        <p:nvPicPr>
          <p:cNvPr id="4" name="Picture 2" descr="http://www.proshkolu.ru/content/media/pic/std/1000000/415000/414558-6d4085a0ef373382.gif"/>
          <p:cNvPicPr>
            <a:picLocks noChangeAspect="1" noChangeArrowheads="1" noCrop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3429000"/>
            <a:ext cx="4644008" cy="3429000"/>
          </a:xfrm>
          <a:prstGeom prst="rect">
            <a:avLst/>
          </a:prstGeom>
          <a:noFill/>
        </p:spPr>
      </p:pic>
      <p:pic>
        <p:nvPicPr>
          <p:cNvPr id="5" name="Picture 2" descr="http://www.proshkolu.ru/content/media/pic/std/1000000/415000/414558-6d4085a0ef373382.gif"/>
          <p:cNvPicPr>
            <a:picLocks noChangeAspect="1" noChangeArrowheads="1" noCrop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4644008" y="3429000"/>
            <a:ext cx="4499992" cy="3429000"/>
          </a:xfrm>
          <a:prstGeom prst="rect">
            <a:avLst/>
          </a:prstGeom>
          <a:noFill/>
        </p:spPr>
      </p:pic>
      <p:pic>
        <p:nvPicPr>
          <p:cNvPr id="6" name="Picture 2" descr="http://www.proshkolu.ru/content/media/pic/std/1000000/415000/414558-6d4085a0ef373382.gif"/>
          <p:cNvPicPr>
            <a:picLocks noChangeAspect="1" noChangeArrowheads="1" noCrop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784976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Arial Black" pitchFamily="34" charset="0"/>
              </a:rPr>
              <a:t>Активный словарь – это слова, которые говорящий не только понимает, но и употребляет.</a:t>
            </a:r>
            <a:endParaRPr lang="ru-RU" sz="6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6388" name="Picture 4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5772150"/>
            <a:ext cx="1143000" cy="1085850"/>
          </a:xfrm>
          <a:prstGeom prst="rect">
            <a:avLst/>
          </a:prstGeom>
          <a:noFill/>
        </p:spPr>
      </p:pic>
      <p:pic>
        <p:nvPicPr>
          <p:cNvPr id="16390" name="Picture 6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80928"/>
            <a:ext cx="1143000" cy="1085850"/>
          </a:xfrm>
          <a:prstGeom prst="rect">
            <a:avLst/>
          </a:prstGeom>
          <a:noFill/>
        </p:spPr>
      </p:pic>
      <p:pic>
        <p:nvPicPr>
          <p:cNvPr id="16392" name="Picture 8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336" y="5772150"/>
            <a:ext cx="1143000" cy="1085850"/>
          </a:xfrm>
          <a:prstGeom prst="rect">
            <a:avLst/>
          </a:prstGeom>
          <a:noFill/>
        </p:spPr>
      </p:pic>
      <p:pic>
        <p:nvPicPr>
          <p:cNvPr id="16394" name="Picture 10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5772150"/>
            <a:ext cx="1143000" cy="1085850"/>
          </a:xfrm>
          <a:prstGeom prst="rect">
            <a:avLst/>
          </a:prstGeom>
          <a:noFill/>
        </p:spPr>
      </p:pic>
      <p:pic>
        <p:nvPicPr>
          <p:cNvPr id="16396" name="Picture 12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476672"/>
            <a:ext cx="1143000" cy="1085850"/>
          </a:xfrm>
          <a:prstGeom prst="rect">
            <a:avLst/>
          </a:prstGeom>
          <a:noFill/>
        </p:spPr>
      </p:pic>
      <p:pic>
        <p:nvPicPr>
          <p:cNvPr id="16398" name="Picture 14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648"/>
            <a:ext cx="1143000" cy="1085850"/>
          </a:xfrm>
          <a:prstGeom prst="rect">
            <a:avLst/>
          </a:prstGeom>
          <a:noFill/>
        </p:spPr>
      </p:pic>
      <p:pic>
        <p:nvPicPr>
          <p:cNvPr id="16400" name="Picture 16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2564904"/>
            <a:ext cx="1143000" cy="1085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Игра «Волшебный мешочек»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5060" name="Picture 4" descr="http://www.smayli.ru/data/smiles/predmet-5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772816"/>
            <a:ext cx="5688632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40.radikal.ru/i088/1001/9c/f9b8bc6c7b75.jp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Игра «Ассоциации»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6084" name="Picture 4" descr="http://stranamasterov.ru/files/u28595/transporta-369.gif"/>
          <p:cNvPicPr>
            <a:picLocks noChangeAspect="1" noChangeArrowheads="1" noCrop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899592" y="1916832"/>
            <a:ext cx="6957908" cy="46037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img1.liveinternet.ru/images/attach/c/0/36/123/36123756_17325943_7397383_22812482_f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47110" name="Picture 6" descr="http://files.web2edu.ru/a6543e07-0645-4c0b-8c40-4bb577bd0cf6/6b721902-be29-443c-bd33-c81adf72b1c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412776"/>
            <a:ext cx="7056784" cy="5998046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>Игра «Придумай рассказ»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g1.liveinternet.ru/images/attach/c/1/62/297/62297923_1280860365_16259766_11492205_21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4644008" cy="3429000"/>
          </a:xfrm>
          <a:prstGeom prst="rect">
            <a:avLst/>
          </a:prstGeom>
          <a:noFill/>
        </p:spPr>
      </p:pic>
      <p:pic>
        <p:nvPicPr>
          <p:cNvPr id="4" name="Picture 2" descr="http://img1.liveinternet.ru/images/attach/c/1/62/297/62297923_1280860365_16259766_11492205_21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9992" y="3429000"/>
            <a:ext cx="4644008" cy="3429000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c/1/62/297/62297923_1280860365_16259766_11492205_21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429000"/>
            <a:ext cx="4644008" cy="3429000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c/1/62/297/62297923_1280860365_16259766_11492205_21.gif"/>
          <p:cNvPicPr>
            <a:picLocks noChangeAspect="1" noChangeArrowheads="1" noCrop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9992" y="0"/>
            <a:ext cx="4644008" cy="3429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Играйте с Вашим ребенком в речевые игры!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8132" name="Picture 4" descr="http://akartinki.narod.ru/2/ANIMASHKI30.gif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1979712" y="2695351"/>
            <a:ext cx="4824536" cy="4406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82" name="Picture 30" descr="http://jpg-lyubov.ru/_ph/143/2/68483546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9096" cy="6858000"/>
          </a:xfrm>
          <a:prstGeom prst="rect">
            <a:avLst/>
          </a:prstGeom>
          <a:noFill/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 Black" pitchFamily="34" charset="0"/>
              </a:rPr>
              <a:t>Благодарю за внимание!</a:t>
            </a:r>
            <a:endParaRPr lang="ru-RU" sz="7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roshkolu.ru/content/media/pic/std/1000000/415000/414558-6d4085a0ef37338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4008" cy="3429000"/>
          </a:xfrm>
          <a:prstGeom prst="rect">
            <a:avLst/>
          </a:prstGeom>
          <a:noFill/>
        </p:spPr>
      </p:pic>
      <p:pic>
        <p:nvPicPr>
          <p:cNvPr id="4" name="Picture 2" descr="http://www.proshkolu.ru/content/media/pic/std/1000000/415000/414558-6d4085a0ef37338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429000"/>
            <a:ext cx="4644008" cy="3429000"/>
          </a:xfrm>
          <a:prstGeom prst="rect">
            <a:avLst/>
          </a:prstGeom>
          <a:noFill/>
        </p:spPr>
      </p:pic>
      <p:pic>
        <p:nvPicPr>
          <p:cNvPr id="5" name="Picture 2" descr="http://www.proshkolu.ru/content/media/pic/std/1000000/415000/414558-6d4085a0ef37338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0"/>
            <a:ext cx="4644008" cy="3429000"/>
          </a:xfrm>
          <a:prstGeom prst="rect">
            <a:avLst/>
          </a:prstGeom>
          <a:noFill/>
        </p:spPr>
      </p:pic>
      <p:pic>
        <p:nvPicPr>
          <p:cNvPr id="6" name="Picture 2" descr="http://www.proshkolu.ru/content/media/pic/std/1000000/415000/414558-6d4085a0ef37338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3429000"/>
            <a:ext cx="4644008" cy="3429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784976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Arial Black" pitchFamily="34" charset="0"/>
              </a:rPr>
              <a:t>Пассивный словарь – слова, которые говорящий понимает, но сам не употребляет.  </a:t>
            </a:r>
            <a:endParaRPr lang="ru-RU" sz="6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9458" name="Picture 2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1143000" cy="1085850"/>
          </a:xfrm>
          <a:prstGeom prst="rect">
            <a:avLst/>
          </a:prstGeom>
          <a:noFill/>
        </p:spPr>
      </p:pic>
      <p:pic>
        <p:nvPicPr>
          <p:cNvPr id="19460" name="Picture 4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2936"/>
            <a:ext cx="1143000" cy="1085850"/>
          </a:xfrm>
          <a:prstGeom prst="rect">
            <a:avLst/>
          </a:prstGeom>
          <a:noFill/>
        </p:spPr>
      </p:pic>
      <p:pic>
        <p:nvPicPr>
          <p:cNvPr id="19462" name="Picture 6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332656"/>
            <a:ext cx="1143000" cy="1085850"/>
          </a:xfrm>
          <a:prstGeom prst="rect">
            <a:avLst/>
          </a:prstGeom>
          <a:noFill/>
        </p:spPr>
      </p:pic>
      <p:pic>
        <p:nvPicPr>
          <p:cNvPr id="19464" name="Picture 8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2564904"/>
            <a:ext cx="1143000" cy="1085850"/>
          </a:xfrm>
          <a:prstGeom prst="rect">
            <a:avLst/>
          </a:prstGeom>
          <a:noFill/>
        </p:spPr>
      </p:pic>
      <p:pic>
        <p:nvPicPr>
          <p:cNvPr id="19466" name="Picture 10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988840"/>
            <a:ext cx="1143000" cy="1085850"/>
          </a:xfrm>
          <a:prstGeom prst="rect">
            <a:avLst/>
          </a:prstGeom>
          <a:noFill/>
        </p:spPr>
      </p:pic>
      <p:pic>
        <p:nvPicPr>
          <p:cNvPr id="19468" name="Picture 12" descr="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5589240"/>
            <a:ext cx="1143000" cy="1085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iveinternet.ru/images/attach/b/3/17/662/17662312_9286756_serdceroz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3491880"/>
          </a:xfrm>
          <a:prstGeom prst="rect">
            <a:avLst/>
          </a:prstGeom>
          <a:noFill/>
        </p:spPr>
      </p:pic>
      <p:pic>
        <p:nvPicPr>
          <p:cNvPr id="4" name="Picture 2" descr="http://img1.liveinternet.ru/images/attach/b/3/17/662/17662312_9286756_serdceroz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572000" cy="3491880"/>
          </a:xfrm>
          <a:prstGeom prst="rect">
            <a:avLst/>
          </a:prstGeom>
          <a:noFill/>
        </p:spPr>
      </p:pic>
      <p:pic>
        <p:nvPicPr>
          <p:cNvPr id="5" name="Picture 2" descr="http://img1.liveinternet.ru/images/attach/b/3/17/662/17662312_9286756_serdceroz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366120"/>
            <a:ext cx="4572000" cy="3491880"/>
          </a:xfrm>
          <a:prstGeom prst="rect">
            <a:avLst/>
          </a:prstGeom>
          <a:noFill/>
        </p:spPr>
      </p:pic>
      <p:pic>
        <p:nvPicPr>
          <p:cNvPr id="6" name="Picture 2" descr="http://img1.liveinternet.ru/images/attach/b/3/17/662/17662312_9286756_serdceroz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66120"/>
            <a:ext cx="4572000" cy="349188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780928"/>
            <a:ext cx="8784976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 Black" pitchFamily="34" charset="0"/>
              </a:rPr>
              <a:t>Дети имеют ограниченный словарный запас даже на бытовом уровне.</a:t>
            </a:r>
            <a:endParaRPr lang="ru-RU" sz="7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438" name="Picture 6" descr="блестяшки цветочки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4429125"/>
            <a:ext cx="2009775" cy="2428875"/>
          </a:xfrm>
          <a:prstGeom prst="rect">
            <a:avLst/>
          </a:prstGeom>
          <a:noFill/>
        </p:spPr>
      </p:pic>
      <p:pic>
        <p:nvPicPr>
          <p:cNvPr id="18440" name="Picture 8" descr="http://dl9.glitter-graphics.net/pub/619/619589ga2upyu3st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24559"/>
            <a:ext cx="2267744" cy="27334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3563888"/>
          </a:xfrm>
          <a:prstGeom prst="rect">
            <a:avLst/>
          </a:prstGeom>
          <a:noFill/>
        </p:spPr>
      </p:pic>
      <p:pic>
        <p:nvPicPr>
          <p:cNvPr id="4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572000" cy="3563888"/>
          </a:xfrm>
          <a:prstGeom prst="rect">
            <a:avLst/>
          </a:prstGeom>
          <a:noFill/>
        </p:spPr>
      </p:pic>
      <p:pic>
        <p:nvPicPr>
          <p:cNvPr id="5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94112"/>
            <a:ext cx="4572000" cy="3563888"/>
          </a:xfrm>
          <a:prstGeom prst="rect">
            <a:avLst/>
          </a:prstGeom>
          <a:noFill/>
        </p:spPr>
      </p:pic>
      <p:pic>
        <p:nvPicPr>
          <p:cNvPr id="6" name="Picture 2" descr="http://yesilcimen.net/imgz/1simli_arkaplan_j16zr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294112"/>
            <a:ext cx="4572000" cy="356388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140968"/>
            <a:ext cx="7308304" cy="11430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Обогащение словаря ребёнка, развитие его речи – это задача, которую родители и педагоги должны решать совместными усилиями.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484" name="Picture 4" descr="Анимация Разные надписи, картинки Разные надписи бесплатно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2564904"/>
            <a:ext cx="3361641" cy="4983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eren11.narod.ru/photo06.jpg"/>
          <p:cNvPicPr>
            <a:picLocks noChangeAspect="1" noChangeArrowheads="1"/>
          </p:cNvPicPr>
          <p:nvPr/>
        </p:nvPicPr>
        <p:blipFill>
          <a:blip r:embed="rId2" cstate="email">
            <a:lum bright="-3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Анимация Разные надписи, картинки Разные надписи бесплатно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3356992"/>
            <a:ext cx="5040560" cy="350100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903070"/>
                </a:solidFill>
                <a:latin typeface="Arial Black" pitchFamily="34" charset="0"/>
              </a:rPr>
              <a:t>Как проводить</a:t>
            </a:r>
            <a:br>
              <a:rPr lang="ru-RU" sz="6700" b="1" dirty="0" smtClean="0">
                <a:solidFill>
                  <a:srgbClr val="903070"/>
                </a:solidFill>
                <a:latin typeface="Arial Black" pitchFamily="34" charset="0"/>
              </a:rPr>
            </a:br>
            <a:r>
              <a:rPr lang="ru-RU" sz="6700" b="1" dirty="0" smtClean="0">
                <a:solidFill>
                  <a:srgbClr val="903070"/>
                </a:solidFill>
                <a:latin typeface="Arial Black" pitchFamily="34" charset="0"/>
              </a:rPr>
              <a:t>занятия с ребенком по развитию речи?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-fotki.yandex.ru/get/4705/91024863.194/0_a727f_995a4178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Поводом и предметом для речевого развития детей может стать абсолютно любой предмет, явление природы, ваши привычные домашние дела, поступки, настроение.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iza-74.ucoz.ru/_nw/7/1737772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28800" y="-4347864"/>
            <a:ext cx="12025336" cy="1120586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229200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Неисчерпаемый материал могут предоставить детские книжки и картинки в них, игрушки и мультфильмы.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418</Words>
  <Application>Microsoft Office PowerPoint</Application>
  <PresentationFormat>Экран (4:3)</PresentationFormat>
  <Paragraphs>36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Развитие и обогащение словаря ребёнка</vt:lpstr>
      <vt:lpstr>Одна из основных особенностей детей с интеллектуальным недоразвитием – бедность активного и пассивного словаря. </vt:lpstr>
      <vt:lpstr>Активный словарь – это слова, которые говорящий не только понимает, но и употребляет.</vt:lpstr>
      <vt:lpstr>Пассивный словарь – слова, которые говорящий понимает, но сам не употребляет.  </vt:lpstr>
      <vt:lpstr>Дети имеют ограниченный словарный запас даже на бытовом уровне.</vt:lpstr>
      <vt:lpstr>Обогащение словаря ребёнка, развитие его речи – это задача, которую родители и педагоги должны решать совместными усилиями.  </vt:lpstr>
      <vt:lpstr>Как проводить занятия с ребенком по развитию речи? </vt:lpstr>
      <vt:lpstr>Поводом и предметом для речевого развития детей может стать абсолютно любой предмет, явление природы, ваши привычные домашние дела, поступки, настроение.</vt:lpstr>
      <vt:lpstr>Неисчерпаемый материал могут предоставить детские книжки и картинки в них, игрушки и мультфильмы. </vt:lpstr>
      <vt:lpstr>Не упускайте малейшего повода что-то обсудить с вашим ребёнком.</vt:lpstr>
      <vt:lpstr>«Подбери словечко»   Яблоко какое?  сладкое, сочное, круглое, большое, блестящее, спелое, душистое, жёлтое, тяжёлое, вымытое, чистое, червивое, гнилое</vt:lpstr>
      <vt:lpstr>«Сравни два яблока»</vt:lpstr>
      <vt:lpstr>Слайд 13</vt:lpstr>
      <vt:lpstr>Слайд 14</vt:lpstr>
      <vt:lpstr>Вслушивайтесь в звуки улицы и природы.</vt:lpstr>
      <vt:lpstr>Ребёнку будут интересны игры: «О чём рассказала улица?», «Помолчи и расскажи, что услышал», «Внимательные ушки», «Кто позвал?».</vt:lpstr>
      <vt:lpstr>Рассматривание сезонной одежды поможет обогатить словарь по темам «Одежда» и «Обувь».</vt:lpstr>
      <vt:lpstr>Слайд 18</vt:lpstr>
      <vt:lpstr>Слайд 19</vt:lpstr>
      <vt:lpstr>Старайтесь, чтобы ребенок запоминал и повторял слова за вами. </vt:lpstr>
      <vt:lpstr>Называйте свойства (цвет, форму, размер, вкус) продуктов. </vt:lpstr>
      <vt:lpstr>Задавайте ребёнку соответ-ствующие вопросы.</vt:lpstr>
      <vt:lpstr>ОБЯЗАТЕЛЬНО называйте все свои действия, показывайте ребёнку, что и как вы делаете. </vt:lpstr>
      <vt:lpstr>Подводите ребенка к тому, чтобы он повторял ваши слова.   </vt:lpstr>
      <vt:lpstr>Поручите ребенку посильную помощь на кухне. </vt:lpstr>
      <vt:lpstr>В деятельности речевой материал усваивается значительно быстрее. </vt:lpstr>
      <vt:lpstr>Поощряйте любую речевую активность ребенка.</vt:lpstr>
      <vt:lpstr>Речевые игры: «Четвёртый лишний», «Чего не стало?», «Что поменялось местами?», «Подбери пару», «Кому что подходит?», «Назови ласково», «Преврати в огромное», «Угадай, о чём я говорю», «Скажи наоборот».</vt:lpstr>
      <vt:lpstr>Слайд 29</vt:lpstr>
      <vt:lpstr>Игра «Волшебный мешочек»</vt:lpstr>
      <vt:lpstr>Игра «Ассоциации»</vt:lpstr>
      <vt:lpstr>Игра «Придумай рассказ»</vt:lpstr>
      <vt:lpstr>Играйте с Вашим ребенком в речевые игры!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 обогащение словаря ребёнка</dc:title>
  <dc:creator>Светлана</dc:creator>
  <cp:lastModifiedBy>Ирина</cp:lastModifiedBy>
  <cp:revision>25</cp:revision>
  <dcterms:created xsi:type="dcterms:W3CDTF">2012-12-26T11:44:37Z</dcterms:created>
  <dcterms:modified xsi:type="dcterms:W3CDTF">2023-01-11T08:32:36Z</dcterms:modified>
</cp:coreProperties>
</file>